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0" r:id="rId15"/>
    <p:sldId id="269" r:id="rId16"/>
    <p:sldId id="27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71" r:id="rId25"/>
    <p:sldId id="288" r:id="rId26"/>
    <p:sldId id="290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91" r:id="rId35"/>
    <p:sldId id="279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alup.net/blog/cocuklar-icin-guvenli-interne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entalup.net/blog/teknolojinin-zararlari-ve-yararlari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6000" dirty="0" smtClean="0"/>
              <a:t>SİBER ZORBALIK</a:t>
            </a:r>
            <a:endParaRPr lang="tr-TR" sz="6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21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r>
              <a:rPr lang="tr-TR" dirty="0"/>
              <a:t> </a:t>
            </a:r>
            <a:r>
              <a:rPr lang="tr-TR" b="1" dirty="0" smtClean="0">
                <a:latin typeface="Arial Black" pitchFamily="34" charset="0"/>
              </a:rPr>
              <a:t>Kullanımı </a:t>
            </a:r>
            <a:r>
              <a:rPr lang="tr-TR" b="1" dirty="0">
                <a:latin typeface="Arial Black" pitchFamily="34" charset="0"/>
              </a:rPr>
              <a:t>daha fazla otomatikleştirmek için elektronik ve bilişim teknolojilerinin kullanımına dayanmaktadır.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Bir başkası gibi </a:t>
            </a:r>
            <a:r>
              <a:rPr lang="tr-TR" b="1" dirty="0" smtClean="0"/>
              <a:t>davranmak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25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6" y="2675467"/>
            <a:ext cx="8568952" cy="3450696"/>
          </a:xfrm>
        </p:spPr>
        <p:txBody>
          <a:bodyPr/>
          <a:lstStyle/>
          <a:p>
            <a:r>
              <a:rPr lang="tr-TR" dirty="0"/>
              <a:t> </a:t>
            </a:r>
            <a:r>
              <a:rPr lang="tr-TR" u="sng" dirty="0">
                <a:solidFill>
                  <a:srgbClr val="002060"/>
                </a:solidFill>
                <a:latin typeface="Arial Black" pitchFamily="34" charset="0"/>
              </a:rPr>
              <a:t>Suçlama yoluyla</a:t>
            </a:r>
            <a:r>
              <a:rPr lang="tr-TR" dirty="0">
                <a:latin typeface="Arial Black" pitchFamily="34" charset="0"/>
              </a:rPr>
              <a:t>; biri veya birileri, çocuğunuzun </a:t>
            </a:r>
            <a:r>
              <a:rPr lang="tr-TR" dirty="0">
                <a:solidFill>
                  <a:srgbClr val="C00000"/>
                </a:solidFill>
                <a:latin typeface="Arial Black" pitchFamily="34" charset="0"/>
              </a:rPr>
              <a:t>dijital saygınlığını</a:t>
            </a:r>
            <a:r>
              <a:rPr lang="tr-TR" dirty="0">
                <a:latin typeface="Arial Black" pitchFamily="34" charset="0"/>
              </a:rPr>
              <a:t> ve </a:t>
            </a:r>
            <a:r>
              <a:rPr lang="tr-TR" dirty="0">
                <a:solidFill>
                  <a:srgbClr val="C00000"/>
                </a:solidFill>
                <a:latin typeface="Arial Black" pitchFamily="34" charset="0"/>
              </a:rPr>
              <a:t>arkadaş ilişkilerini zedelemek</a:t>
            </a:r>
            <a:r>
              <a:rPr lang="tr-TR" dirty="0">
                <a:latin typeface="Arial Black" pitchFamily="34" charset="0"/>
              </a:rPr>
              <a:t> için onu küçük düşürecek paylaşımlar yapabilirler. Genellikle bu saldırılar kişiseldir ve mağdurda öfke yaratır.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Suçlama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00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2085041"/>
            <a:ext cx="8640959" cy="2928135"/>
          </a:xfrm>
        </p:spPr>
        <p:txBody>
          <a:bodyPr/>
          <a:lstStyle/>
          <a:p>
            <a:r>
              <a:rPr lang="tr-TR" dirty="0">
                <a:latin typeface="Arial Black" pitchFamily="34" charset="0"/>
              </a:rPr>
              <a:t> </a:t>
            </a:r>
            <a:r>
              <a:rPr lang="tr-TR" dirty="0" err="1">
                <a:latin typeface="Arial Black" pitchFamily="34" charset="0"/>
              </a:rPr>
              <a:t>Trollüğün</a:t>
            </a:r>
            <a:r>
              <a:rPr lang="tr-TR" dirty="0">
                <a:latin typeface="Arial Black" pitchFamily="34" charset="0"/>
              </a:rPr>
              <a:t> ne olduğuna artık hepimiz </a:t>
            </a:r>
            <a:r>
              <a:rPr lang="tr-TR" dirty="0" smtClean="0">
                <a:latin typeface="Arial Black" pitchFamily="34" charset="0"/>
              </a:rPr>
              <a:t>aşinayız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Trollemek</a:t>
            </a:r>
            <a:r>
              <a:rPr lang="tr-TR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iddi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olunması gereken bir konuda, ortamda veya herhangi bir platformda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olayı ciddiye almadan alaycı bir tavırla 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şakalaşmak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tr-TR" dirty="0" smtClean="0">
                <a:latin typeface="Arial Black" pitchFamily="34" charset="0"/>
              </a:rPr>
              <a:t>ama </a:t>
            </a:r>
            <a:r>
              <a:rPr lang="tr-TR" dirty="0" err="1" smtClean="0">
                <a:latin typeface="Arial Black" pitchFamily="34" charset="0"/>
              </a:rPr>
              <a:t>trollük</a:t>
            </a:r>
            <a:r>
              <a:rPr lang="tr-TR" dirty="0" smtClean="0">
                <a:latin typeface="Arial Black" pitchFamily="34" charset="0"/>
              </a:rPr>
              <a:t> </a:t>
            </a:r>
            <a:r>
              <a:rPr lang="tr-TR" dirty="0">
                <a:latin typeface="Arial Black" pitchFamily="34" charset="0"/>
              </a:rPr>
              <a:t>de kişinin üzerinde suçlama ve cevap vermesi için baskı kurulduğunda bir siber zorbalık eylemidir.</a:t>
            </a:r>
          </a:p>
          <a:p>
            <a:endParaRPr lang="tr-TR" dirty="0">
              <a:latin typeface="Arial Black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 err="1" smtClean="0"/>
              <a:t>Trolleme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38540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1" y="1844824"/>
            <a:ext cx="8640960" cy="428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>
                <a:latin typeface="Arial Black" pitchFamily="34" charset="0"/>
              </a:rPr>
              <a:t> </a:t>
            </a:r>
            <a:r>
              <a:rPr lang="tr-TR" dirty="0">
                <a:solidFill>
                  <a:srgbClr val="C00000"/>
                </a:solidFill>
                <a:latin typeface="Arial Black" pitchFamily="34" charset="0"/>
              </a:rPr>
              <a:t>Hileciler</a:t>
            </a:r>
            <a:r>
              <a:rPr lang="tr-TR" dirty="0">
                <a:latin typeface="Arial Black" pitchFamily="34" charset="0"/>
              </a:rPr>
              <a:t> çocukların güvenini kazanarak, onların </a:t>
            </a:r>
            <a:r>
              <a:rPr lang="tr-TR" dirty="0">
                <a:solidFill>
                  <a:srgbClr val="C00000"/>
                </a:solidFill>
                <a:latin typeface="Arial Black" pitchFamily="34" charset="0"/>
              </a:rPr>
              <a:t>yüz kızartıcı bilgilerini</a:t>
            </a:r>
            <a:r>
              <a:rPr lang="tr-TR" dirty="0">
                <a:latin typeface="Arial Black" pitchFamily="34" charset="0"/>
              </a:rPr>
              <a:t> ve </a:t>
            </a:r>
            <a:r>
              <a:rPr lang="tr-TR" dirty="0">
                <a:solidFill>
                  <a:srgbClr val="C00000"/>
                </a:solidFill>
                <a:latin typeface="Arial Black" pitchFamily="34" charset="0"/>
              </a:rPr>
              <a:t>sırlarını</a:t>
            </a:r>
            <a:r>
              <a:rPr lang="tr-TR" dirty="0">
                <a:latin typeface="Arial Black" pitchFamily="34" charset="0"/>
              </a:rPr>
              <a:t> öğrenirler. </a:t>
            </a:r>
            <a:endParaRPr lang="tr-TR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tr-TR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tr-TR" dirty="0" smtClean="0">
                <a:latin typeface="Arial Black" pitchFamily="34" charset="0"/>
              </a:rPr>
              <a:t>Sonra </a:t>
            </a:r>
            <a:r>
              <a:rPr lang="tr-TR" dirty="0">
                <a:latin typeface="Arial Black" pitchFamily="34" charset="0"/>
              </a:rPr>
              <a:t>bu sıraları internet üzerinde herkesin görebileceği şekilde paylaşırlar. </a:t>
            </a:r>
            <a:endParaRPr lang="tr-TR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tr-TR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tr-TR" dirty="0" smtClean="0">
                <a:latin typeface="Arial Black" pitchFamily="34" charset="0"/>
              </a:rPr>
              <a:t>Hileciler </a:t>
            </a:r>
            <a:r>
              <a:rPr lang="tr-TR" dirty="0">
                <a:latin typeface="Arial Black" pitchFamily="34" charset="0"/>
              </a:rPr>
              <a:t>bazen elde ettikleri bilgileri şantaj yapmak için de kullanırlar. </a:t>
            </a:r>
            <a:endParaRPr lang="tr-TR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tr-TR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tr-TR" dirty="0" smtClean="0">
                <a:latin typeface="Arial Black" pitchFamily="34" charset="0"/>
              </a:rPr>
              <a:t>Bu </a:t>
            </a:r>
            <a:r>
              <a:rPr lang="tr-TR" dirty="0">
                <a:latin typeface="Arial Black" pitchFamily="34" charset="0"/>
              </a:rPr>
              <a:t>kişiler çocuğunuzun yakın </a:t>
            </a:r>
            <a:r>
              <a:rPr lang="tr-TR" dirty="0" smtClean="0">
                <a:latin typeface="Arial Black" pitchFamily="34" charset="0"/>
              </a:rPr>
              <a:t>çevresinden olabileceği </a:t>
            </a:r>
            <a:r>
              <a:rPr lang="tr-TR" dirty="0">
                <a:latin typeface="Arial Black" pitchFamily="34" charset="0"/>
              </a:rPr>
              <a:t>gibi, tanımadığı biri de olabilir.</a:t>
            </a:r>
            <a:endParaRPr lang="tr-TR" dirty="0">
              <a:latin typeface="Arial Black" pitchFamily="34" charset="0"/>
            </a:endParaRP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Hilecilik ve </a:t>
            </a:r>
            <a:r>
              <a:rPr lang="tr-TR" b="1" dirty="0" smtClean="0"/>
              <a:t>Şantaj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01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1484784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r>
              <a:rPr lang="tr-TR" sz="6000" b="1" dirty="0">
                <a:solidFill>
                  <a:srgbClr val="C00000"/>
                </a:solidFill>
              </a:rPr>
              <a:t>Siber Zorbalık Mağduru Çocuklarda Görülen Belirtiler</a:t>
            </a:r>
            <a:r>
              <a:rPr lang="tr-TR" b="1" dirty="0">
                <a:solidFill>
                  <a:srgbClr val="C00000"/>
                </a:solidFill>
              </a:rPr>
              <a:t/>
            </a:r>
            <a:br>
              <a:rPr lang="tr-TR" b="1" dirty="0">
                <a:solidFill>
                  <a:srgbClr val="C00000"/>
                </a:solidFill>
              </a:rPr>
            </a:b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44016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endParaRPr lang="tr-T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3450696"/>
          </a:xfrm>
        </p:spPr>
        <p:txBody>
          <a:bodyPr/>
          <a:lstStyle/>
          <a:p>
            <a:r>
              <a:rPr lang="tr-TR" dirty="0" smtClean="0">
                <a:latin typeface="Arial Black" pitchFamily="34" charset="0"/>
              </a:rPr>
              <a:t>Siber </a:t>
            </a:r>
            <a:r>
              <a:rPr lang="tr-TR" dirty="0">
                <a:latin typeface="Arial Black" pitchFamily="34" charset="0"/>
              </a:rPr>
              <a:t>zorbalık eylemlerinin farkına varmak bazen, sadece çocuğunuzu takip etmek kadar kolaydır. </a:t>
            </a:r>
            <a:r>
              <a:rPr lang="tr-TR" dirty="0">
                <a:solidFill>
                  <a:srgbClr val="FFC000"/>
                </a:solidFill>
                <a:latin typeface="Arial Black" pitchFamily="34" charset="0"/>
              </a:rPr>
              <a:t>Örneğin: </a:t>
            </a:r>
            <a:r>
              <a:rPr lang="tr-TR" dirty="0">
                <a:latin typeface="Arial Black" pitchFamily="34" charset="0"/>
              </a:rPr>
              <a:t>Herhangi paylaşımlarında; </a:t>
            </a:r>
            <a:r>
              <a:rPr lang="tr-TR" u="sng" dirty="0">
                <a:solidFill>
                  <a:srgbClr val="C00000"/>
                </a:solidFill>
                <a:latin typeface="Arial Black" pitchFamily="34" charset="0"/>
              </a:rPr>
              <a:t>sert,</a:t>
            </a:r>
            <a:r>
              <a:rPr lang="tr-TR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u="sng" dirty="0">
                <a:solidFill>
                  <a:srgbClr val="C00000"/>
                </a:solidFill>
                <a:latin typeface="Arial Black" pitchFamily="34" charset="0"/>
              </a:rPr>
              <a:t>manalı</a:t>
            </a:r>
            <a:r>
              <a:rPr lang="tr-TR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veya</a:t>
            </a:r>
            <a:r>
              <a:rPr lang="tr-TR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u="sng" dirty="0">
                <a:solidFill>
                  <a:srgbClr val="C00000"/>
                </a:solidFill>
                <a:latin typeface="Arial Black" pitchFamily="34" charset="0"/>
              </a:rPr>
              <a:t>acımasız bir dil</a:t>
            </a:r>
            <a:r>
              <a:rPr lang="tr-TR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kullanıyorsa,</a:t>
            </a:r>
            <a:r>
              <a:rPr lang="tr-TR" dirty="0">
                <a:latin typeface="Arial Black" pitchFamily="34" charset="0"/>
              </a:rPr>
              <a:t> bir şeyler yolunda gitmiyor olabilir.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/>
              <a:t/>
            </a:r>
            <a:br>
              <a:rPr lang="tr-TR" sz="4000" b="1" dirty="0" smtClean="0"/>
            </a:b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54" y="2924944"/>
            <a:ext cx="6667500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5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3450696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Arial Black" pitchFamily="34" charset="0"/>
              </a:rPr>
              <a:t>Siber zorbalık belirtileri </a:t>
            </a:r>
            <a:r>
              <a:rPr lang="tr-TR" sz="4000" b="1" dirty="0">
                <a:latin typeface="Arial Black" pitchFamily="34" charset="0"/>
              </a:rPr>
              <a:t>çeşitlilik göstermekle birlikte, zorbalık mağduru çocuk ve gençlerde genelde şu belirtiler baş gösterir: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18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3450696"/>
          </a:xfrm>
        </p:spPr>
        <p:txBody>
          <a:bodyPr/>
          <a:lstStyle/>
          <a:p>
            <a:r>
              <a:rPr lang="tr-TR" sz="4400" b="1" dirty="0">
                <a:latin typeface="Arial Black" pitchFamily="34" charset="0"/>
              </a:rPr>
              <a:t>İnternet veya mobil cihazları kullandıktan sonra duygusal olarak </a:t>
            </a:r>
            <a:r>
              <a:rPr lang="tr-TR" sz="4400" b="1" dirty="0">
                <a:solidFill>
                  <a:srgbClr val="C00000"/>
                </a:solidFill>
                <a:latin typeface="Arial Black" pitchFamily="34" charset="0"/>
              </a:rPr>
              <a:t>öfkelenmek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71600" y="1556792"/>
            <a:ext cx="7408333" cy="3450696"/>
          </a:xfrm>
        </p:spPr>
        <p:txBody>
          <a:bodyPr/>
          <a:lstStyle/>
          <a:p>
            <a:r>
              <a:rPr lang="tr-TR" sz="4000" b="1" dirty="0">
                <a:latin typeface="Arial Black" pitchFamily="34" charset="0"/>
              </a:rPr>
              <a:t>Dijital yaşamı hakkında </a:t>
            </a:r>
            <a:r>
              <a:rPr lang="tr-TR" sz="4000" b="1" dirty="0">
                <a:solidFill>
                  <a:srgbClr val="C00000"/>
                </a:solidFill>
                <a:latin typeface="Arial Black" pitchFamily="34" charset="0"/>
              </a:rPr>
              <a:t>aşırı korumacı </a:t>
            </a:r>
            <a:r>
              <a:rPr lang="tr-TR" sz="4000" b="1" dirty="0">
                <a:latin typeface="Arial Black" pitchFamily="34" charset="0"/>
              </a:rPr>
              <a:t>davranışlar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43608" y="1484784"/>
            <a:ext cx="7408333" cy="3450696"/>
          </a:xfrm>
        </p:spPr>
        <p:txBody>
          <a:bodyPr/>
          <a:lstStyle/>
          <a:p>
            <a:r>
              <a:rPr lang="tr-TR" sz="4000" b="1" dirty="0">
                <a:latin typeface="Arial Black" pitchFamily="34" charset="0"/>
              </a:rPr>
              <a:t>Aile üyelerinden, arkadaşlar ve </a:t>
            </a:r>
            <a:r>
              <a:rPr lang="tr-TR" sz="4000" b="1" dirty="0" smtClean="0">
                <a:solidFill>
                  <a:srgbClr val="C00000"/>
                </a:solidFill>
                <a:latin typeface="Arial Black" pitchFamily="34" charset="0"/>
              </a:rPr>
              <a:t>rutin </a:t>
            </a:r>
            <a:r>
              <a:rPr lang="tr-TR" sz="4000" b="1" dirty="0">
                <a:solidFill>
                  <a:srgbClr val="C00000"/>
                </a:solidFill>
                <a:latin typeface="Arial Black" pitchFamily="34" charset="0"/>
              </a:rPr>
              <a:t>aktivitelerden uzaklaşmak</a:t>
            </a:r>
          </a:p>
          <a:p>
            <a:endParaRPr lang="tr-TR" b="1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615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5" y="188640"/>
            <a:ext cx="7344816" cy="5976664"/>
          </a:xfrm>
        </p:spPr>
        <p:txBody>
          <a:bodyPr>
            <a:noAutofit/>
          </a:bodyPr>
          <a:lstStyle/>
          <a:p>
            <a:r>
              <a:rPr lang="tr-TR" sz="6000" b="1" u="sng" dirty="0">
                <a:solidFill>
                  <a:srgbClr val="C00000"/>
                </a:solidFill>
              </a:rPr>
              <a:t>Teknoloji;</a:t>
            </a:r>
            <a:r>
              <a:rPr lang="tr-TR" sz="6000" dirty="0">
                <a:solidFill>
                  <a:srgbClr val="C00000"/>
                </a:solidFill>
              </a:rPr>
              <a:t> </a:t>
            </a:r>
            <a:r>
              <a:rPr lang="tr-TR" sz="4800" dirty="0"/>
              <a:t>kolay iletişim ve bilgiye hızla ulaşma avantajlarıyla kapımıza gelirken, </a:t>
            </a:r>
            <a:r>
              <a:rPr lang="tr-TR" sz="6000" b="1" u="sng" dirty="0">
                <a:solidFill>
                  <a:srgbClr val="C00000"/>
                </a:solidFill>
              </a:rPr>
              <a:t>siber zorbalık</a:t>
            </a:r>
            <a:r>
              <a:rPr lang="tr-TR" sz="6000" dirty="0"/>
              <a:t> </a:t>
            </a:r>
            <a:r>
              <a:rPr lang="tr-TR" sz="4800" dirty="0"/>
              <a:t>gibi kötü komşularını da yanında getirmeyi unutmadı.</a:t>
            </a:r>
            <a:endParaRPr lang="tr-TR" sz="4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flipV="1">
            <a:off x="395536" y="-45720"/>
            <a:ext cx="8229600" cy="4571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51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1628800"/>
            <a:ext cx="7408333" cy="3450696"/>
          </a:xfrm>
        </p:spPr>
        <p:txBody>
          <a:bodyPr/>
          <a:lstStyle/>
          <a:p>
            <a:r>
              <a:rPr lang="tr-TR" sz="4000" dirty="0">
                <a:latin typeface="Arial Black" pitchFamily="34" charset="0"/>
              </a:rPr>
              <a:t>Evde sürekli </a:t>
            </a:r>
            <a:r>
              <a:rPr lang="tr-TR" sz="4000" dirty="0">
                <a:solidFill>
                  <a:srgbClr val="C00000"/>
                </a:solidFill>
                <a:latin typeface="Arial Black" pitchFamily="34" charset="0"/>
              </a:rPr>
              <a:t>kızgın</a:t>
            </a:r>
            <a:r>
              <a:rPr lang="tr-TR" sz="4000" dirty="0">
                <a:latin typeface="Arial Black" pitchFamily="34" charset="0"/>
              </a:rPr>
              <a:t>, </a:t>
            </a:r>
            <a:r>
              <a:rPr lang="tr-TR" sz="4000" dirty="0">
                <a:solidFill>
                  <a:srgbClr val="C00000"/>
                </a:solidFill>
                <a:latin typeface="Arial Black" pitchFamily="34" charset="0"/>
              </a:rPr>
              <a:t>öfkeli</a:t>
            </a:r>
            <a:r>
              <a:rPr lang="tr-TR" sz="4000" dirty="0">
                <a:latin typeface="Arial Black" pitchFamily="34" charset="0"/>
              </a:rPr>
              <a:t> ve </a:t>
            </a:r>
            <a:r>
              <a:rPr lang="tr-TR" sz="4000" dirty="0">
                <a:solidFill>
                  <a:srgbClr val="C00000"/>
                </a:solidFill>
                <a:latin typeface="Arial Black" pitchFamily="34" charset="0"/>
              </a:rPr>
              <a:t>tedirgin</a:t>
            </a:r>
            <a:r>
              <a:rPr lang="tr-TR" sz="4000" dirty="0">
                <a:latin typeface="Arial Black" pitchFamily="34" charset="0"/>
              </a:rPr>
              <a:t> davranışlar sergilemek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76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1412776"/>
            <a:ext cx="7408333" cy="3450696"/>
          </a:xfrm>
        </p:spPr>
        <p:txBody>
          <a:bodyPr/>
          <a:lstStyle/>
          <a:p>
            <a:r>
              <a:rPr lang="tr-TR" sz="4000" dirty="0">
                <a:solidFill>
                  <a:srgbClr val="C00000"/>
                </a:solidFill>
                <a:latin typeface="Arial Black" pitchFamily="34" charset="0"/>
              </a:rPr>
              <a:t>Ruh halinde</a:t>
            </a:r>
            <a:r>
              <a:rPr lang="tr-TR" sz="4000" dirty="0">
                <a:latin typeface="Arial Black" pitchFamily="34" charset="0"/>
              </a:rPr>
              <a:t>, </a:t>
            </a:r>
            <a:r>
              <a:rPr lang="tr-TR" sz="4000" dirty="0">
                <a:solidFill>
                  <a:srgbClr val="C00000"/>
                </a:solidFill>
                <a:latin typeface="Arial Black" pitchFamily="34" charset="0"/>
              </a:rPr>
              <a:t>davranışlarında</a:t>
            </a:r>
            <a:r>
              <a:rPr lang="tr-TR" sz="4000" dirty="0">
                <a:latin typeface="Arial Black" pitchFamily="34" charset="0"/>
              </a:rPr>
              <a:t>, </a:t>
            </a:r>
            <a:r>
              <a:rPr lang="tr-TR" sz="4000" dirty="0">
                <a:solidFill>
                  <a:srgbClr val="C00000"/>
                </a:solidFill>
                <a:latin typeface="Arial Black" pitchFamily="34" charset="0"/>
              </a:rPr>
              <a:t>uyku</a:t>
            </a:r>
            <a:r>
              <a:rPr lang="tr-TR" sz="4000" dirty="0">
                <a:latin typeface="Arial Black" pitchFamily="34" charset="0"/>
              </a:rPr>
              <a:t> ve </a:t>
            </a:r>
            <a:r>
              <a:rPr lang="tr-TR" sz="4000" dirty="0">
                <a:solidFill>
                  <a:srgbClr val="C00000"/>
                </a:solidFill>
                <a:latin typeface="Arial Black" pitchFamily="34" charset="0"/>
              </a:rPr>
              <a:t>iştah düzeninde</a:t>
            </a:r>
            <a:r>
              <a:rPr lang="tr-TR" sz="4000" dirty="0">
                <a:latin typeface="Arial Black" pitchFamily="34" charset="0"/>
              </a:rPr>
              <a:t> sürekli değişimler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63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pPr marL="0" indent="0">
              <a:buNone/>
            </a:pPr>
            <a:r>
              <a:rPr lang="tr-TR" sz="4000" dirty="0" smtClean="0">
                <a:latin typeface="Arial Black" pitchFamily="34" charset="0"/>
              </a:rPr>
              <a:t>Alışılmışın </a:t>
            </a:r>
            <a:r>
              <a:rPr lang="tr-TR" sz="4000" dirty="0">
                <a:latin typeface="Arial Black" pitchFamily="34" charset="0"/>
              </a:rPr>
              <a:t>dışında; </a:t>
            </a:r>
            <a:r>
              <a:rPr lang="tr-TR" sz="4000" dirty="0">
                <a:solidFill>
                  <a:srgbClr val="C00000"/>
                </a:solidFill>
                <a:latin typeface="Arial Black" pitchFamily="34" charset="0"/>
              </a:rPr>
              <a:t>bilgisayar</a:t>
            </a:r>
            <a:r>
              <a:rPr lang="tr-TR" sz="4000" dirty="0">
                <a:latin typeface="Arial Black" pitchFamily="34" charset="0"/>
              </a:rPr>
              <a:t> ve </a:t>
            </a:r>
            <a:r>
              <a:rPr lang="tr-TR" sz="4000" dirty="0">
                <a:solidFill>
                  <a:srgbClr val="C00000"/>
                </a:solidFill>
                <a:latin typeface="Arial Black" pitchFamily="34" charset="0"/>
              </a:rPr>
              <a:t>telefon</a:t>
            </a:r>
            <a:r>
              <a:rPr lang="tr-TR" sz="4000" dirty="0">
                <a:latin typeface="Arial Black" pitchFamily="34" charset="0"/>
              </a:rPr>
              <a:t> gibi cihazları kullanmayı bırakmak ya da uzaklaşmaya çalışmak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557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pPr marL="0" indent="0">
              <a:buNone/>
            </a:pPr>
            <a:r>
              <a:rPr lang="tr-TR" sz="4000" dirty="0">
                <a:latin typeface="Arial Black" pitchFamily="34" charset="0"/>
              </a:rPr>
              <a:t>Anlık ileti, mesaj ya da </a:t>
            </a:r>
            <a:endParaRPr lang="tr-TR" sz="40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tr-TR" sz="4000" dirty="0" smtClean="0">
                <a:latin typeface="Arial Black" pitchFamily="34" charset="0"/>
              </a:rPr>
              <a:t>e-posta </a:t>
            </a:r>
            <a:r>
              <a:rPr lang="tr-TR" sz="4000" dirty="0">
                <a:latin typeface="Arial Black" pitchFamily="34" charset="0"/>
              </a:rPr>
              <a:t>geldiğinde </a:t>
            </a:r>
            <a:r>
              <a:rPr lang="tr-TR" sz="4000" dirty="0">
                <a:solidFill>
                  <a:srgbClr val="C00000"/>
                </a:solidFill>
                <a:latin typeface="Arial Black" pitchFamily="34" charset="0"/>
              </a:rPr>
              <a:t>gergin</a:t>
            </a:r>
            <a:r>
              <a:rPr lang="tr-TR" sz="4000" dirty="0">
                <a:latin typeface="Arial Black" pitchFamily="34" charset="0"/>
              </a:rPr>
              <a:t> ve </a:t>
            </a:r>
            <a:r>
              <a:rPr lang="tr-TR" sz="4000" dirty="0">
                <a:solidFill>
                  <a:srgbClr val="C00000"/>
                </a:solidFill>
                <a:latin typeface="Arial Black" pitchFamily="34" charset="0"/>
              </a:rPr>
              <a:t>aceleci</a:t>
            </a:r>
            <a:r>
              <a:rPr lang="tr-TR" sz="4000" dirty="0">
                <a:latin typeface="Arial Black" pitchFamily="34" charset="0"/>
              </a:rPr>
              <a:t> davranmak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052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1700808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b="1" dirty="0">
                <a:solidFill>
                  <a:srgbClr val="C00000"/>
                </a:solidFill>
                <a:latin typeface="Arial Black" pitchFamily="34" charset="0"/>
              </a:rPr>
              <a:t>Siber Zorbalık </a:t>
            </a:r>
            <a:endParaRPr lang="tr-TR" sz="6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tr-TR" sz="6000" b="1" dirty="0" smtClean="0">
                <a:solidFill>
                  <a:srgbClr val="C00000"/>
                </a:solidFill>
                <a:latin typeface="Arial Black" pitchFamily="34" charset="0"/>
              </a:rPr>
              <a:t>Nasıl </a:t>
            </a:r>
            <a:r>
              <a:rPr lang="tr-TR" sz="6000" b="1" dirty="0">
                <a:solidFill>
                  <a:srgbClr val="C00000"/>
                </a:solidFill>
                <a:latin typeface="Arial Black" pitchFamily="34" charset="0"/>
              </a:rPr>
              <a:t>Önlenir? </a:t>
            </a:r>
            <a:endParaRPr lang="tr-TR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59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1700808"/>
            <a:ext cx="7408333" cy="3450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4000" dirty="0">
                <a:latin typeface="Arial Black" pitchFamily="34" charset="0"/>
              </a:rPr>
              <a:t>Her 4 çocuktan 1’i gibi, sizin de çocuğunuzun başı siber zorbalar ile dertte </a:t>
            </a:r>
            <a:r>
              <a:rPr lang="tr-TR" sz="4000" dirty="0" smtClean="0">
                <a:latin typeface="Arial Black" pitchFamily="34" charset="0"/>
              </a:rPr>
              <a:t>mi </a:t>
            </a:r>
          </a:p>
          <a:p>
            <a:pPr marL="0" indent="0" algn="ctr">
              <a:buNone/>
            </a:pPr>
            <a:r>
              <a:rPr lang="tr-TR" sz="9600" dirty="0" smtClean="0">
                <a:latin typeface="Arial Black" pitchFamily="34" charset="0"/>
              </a:rPr>
              <a:t>?</a:t>
            </a:r>
            <a:endParaRPr lang="tr-TR" sz="9600" dirty="0">
              <a:latin typeface="Arial Black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3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1628800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r>
              <a:rPr lang="tr-TR" sz="4000" dirty="0">
                <a:latin typeface="Arial Black" pitchFamily="34" charset="0"/>
              </a:rPr>
              <a:t>O zaman, uzmanların </a:t>
            </a:r>
            <a:r>
              <a:rPr lang="tr-TR" sz="4000" dirty="0" smtClean="0">
                <a:latin typeface="Arial Black" pitchFamily="34" charset="0"/>
              </a:rPr>
              <a:t>paylaştığı</a:t>
            </a:r>
            <a:r>
              <a:rPr lang="tr-TR" sz="4000" dirty="0">
                <a:latin typeface="Arial Black" pitchFamily="34" charset="0"/>
              </a:rPr>
              <a:t> </a:t>
            </a:r>
            <a:endParaRPr lang="tr-TR" sz="40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tr-TR" sz="4000" dirty="0" smtClean="0">
                <a:latin typeface="Arial Black" pitchFamily="34" charset="0"/>
                <a:hlinkClick r:id="rId2"/>
              </a:rPr>
              <a:t>çocuklar </a:t>
            </a:r>
            <a:r>
              <a:rPr lang="tr-TR" sz="4000" dirty="0">
                <a:latin typeface="Arial Black" pitchFamily="34" charset="0"/>
                <a:hlinkClick r:id="rId2"/>
              </a:rPr>
              <a:t>için </a:t>
            </a:r>
            <a:r>
              <a:rPr lang="tr-TR" sz="4000" dirty="0" smtClean="0">
                <a:latin typeface="Arial Black" pitchFamily="34" charset="0"/>
                <a:hlinkClick r:id="rId2"/>
              </a:rPr>
              <a:t>güvenli internet</a:t>
            </a:r>
            <a:endParaRPr lang="tr-TR" sz="40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tr-TR" sz="4000" dirty="0">
                <a:latin typeface="Arial Black" pitchFamily="34" charset="0"/>
              </a:rPr>
              <a:t> </a:t>
            </a:r>
            <a:r>
              <a:rPr lang="tr-TR" sz="4000" dirty="0" smtClean="0">
                <a:latin typeface="Arial Black" pitchFamily="34" charset="0"/>
              </a:rPr>
              <a:t>tavsiyelerine </a:t>
            </a:r>
            <a:r>
              <a:rPr lang="tr-TR" sz="4000" dirty="0">
                <a:latin typeface="Arial Black" pitchFamily="34" charset="0"/>
              </a:rPr>
              <a:t>dikkat:</a:t>
            </a:r>
          </a:p>
          <a:p>
            <a:pPr algn="ctr"/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2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71600" y="1124744"/>
            <a:ext cx="7408333" cy="2442584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Çocuklar </a:t>
            </a:r>
            <a:r>
              <a:rPr lang="tr-TR" dirty="0">
                <a:solidFill>
                  <a:srgbClr val="C00000"/>
                </a:solidFill>
              </a:rPr>
              <a:t>siber zorbalık mağduru olduğunda </a:t>
            </a:r>
            <a:r>
              <a:rPr lang="tr-TR" dirty="0"/>
              <a:t>aileleri veya öğretmenleriyle konuşma konusunda çekimser tavırlar sergilerler. Olan biteni anlattıklarında, internet ve teknoloji kullanım </a:t>
            </a:r>
            <a:r>
              <a:rPr lang="tr-TR" dirty="0">
                <a:solidFill>
                  <a:srgbClr val="C00000"/>
                </a:solidFill>
              </a:rPr>
              <a:t>özgürlüklerinin kısıtlanacağını düşünürler</a:t>
            </a:r>
            <a:r>
              <a:rPr lang="tr-TR" dirty="0" smtClean="0">
                <a:solidFill>
                  <a:srgbClr val="C00000"/>
                </a:solidFill>
              </a:rPr>
              <a:t>.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>Burada iş size düşüyor. Çocuklarınızla siber zorbalık hakkında konuşmalı, bunun yaygın ve herkesin başına gelebileceği bir şey olduğundan bahsetmelisiniz.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 </a:t>
            </a:r>
            <a:r>
              <a:rPr lang="tr-TR" b="1" dirty="0"/>
              <a:t>Çocuklarınızla Konuşun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98519"/>
            <a:ext cx="6667500" cy="309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6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71600" y="980728"/>
            <a:ext cx="7408333" cy="3450696"/>
          </a:xfrm>
        </p:spPr>
        <p:txBody>
          <a:bodyPr>
            <a:normAutofit/>
          </a:bodyPr>
          <a:lstStyle/>
          <a:p>
            <a:r>
              <a:rPr lang="tr-TR" dirty="0" smtClean="0"/>
              <a:t>Çocuklarınızı </a:t>
            </a:r>
            <a:r>
              <a:rPr lang="tr-TR" dirty="0"/>
              <a:t>internet ve teknolojinin faydalı kullanımı hakkında daima yönlendirin. Onları, </a:t>
            </a:r>
            <a:r>
              <a:rPr lang="tr-TR" dirty="0">
                <a:solidFill>
                  <a:srgbClr val="FF0000"/>
                </a:solidFill>
                <a:hlinkClick r:id="rId2"/>
              </a:rPr>
              <a:t>teknolojinin yararları ve zararları</a:t>
            </a:r>
            <a:r>
              <a:rPr lang="tr-TR" dirty="0">
                <a:solidFill>
                  <a:srgbClr val="C00000"/>
                </a:solidFill>
              </a:rPr>
              <a:t> </a:t>
            </a:r>
            <a:r>
              <a:rPr lang="tr-TR" dirty="0"/>
              <a:t>hakkında bilgilendirin.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Bir </a:t>
            </a:r>
            <a:r>
              <a:rPr lang="tr-TR" dirty="0"/>
              <a:t>diğer seçenek: Çocuğunuzu online tehlikelerden uzak tutmak için bilgisayarınıza </a:t>
            </a:r>
            <a:r>
              <a:rPr lang="tr-TR" dirty="0">
                <a:solidFill>
                  <a:srgbClr val="C00000"/>
                </a:solidFill>
              </a:rPr>
              <a:t>aile filtresi </a:t>
            </a:r>
            <a:r>
              <a:rPr lang="tr-TR" dirty="0"/>
              <a:t>gibi yazılımlar yükleyebilir, yaşına uygun yazılım ve oyunlarla vakit geçirmesi için teşvik edebilirsiniz.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 </a:t>
            </a:r>
            <a:br>
              <a:rPr lang="tr-TR" b="1" dirty="0" smtClean="0"/>
            </a:br>
            <a:r>
              <a:rPr lang="tr-TR" sz="4000" b="1" dirty="0" smtClean="0"/>
              <a:t>Güvenliği </a:t>
            </a:r>
            <a:r>
              <a:rPr lang="tr-TR" sz="4000" b="1" dirty="0"/>
              <a:t>Sağlayın, Öğretin, Takip </a:t>
            </a:r>
            <a:r>
              <a:rPr lang="tr-TR" sz="4000" b="1" dirty="0" smtClean="0"/>
              <a:t>Edin</a:t>
            </a:r>
            <a:r>
              <a:rPr lang="tr-TR" sz="4000" dirty="0" smtClean="0"/>
              <a:t/>
            </a:r>
            <a:br>
              <a:rPr lang="tr-TR" sz="4000" dirty="0" smtClean="0"/>
            </a:br>
            <a:endParaRPr lang="tr-TR" sz="4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68" y="3789040"/>
            <a:ext cx="7099548" cy="306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9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980728"/>
            <a:ext cx="7408333" cy="3450696"/>
          </a:xfrm>
        </p:spPr>
        <p:txBody>
          <a:bodyPr>
            <a:normAutofit/>
          </a:bodyPr>
          <a:lstStyle/>
          <a:p>
            <a:r>
              <a:rPr lang="tr-TR" dirty="0" smtClean="0"/>
              <a:t>Çocuğunuzun </a:t>
            </a:r>
            <a:r>
              <a:rPr lang="tr-TR" dirty="0"/>
              <a:t>yalnızca online kullanım alışkanlıklarını takip etmekle yetinmeyin; </a:t>
            </a:r>
            <a:r>
              <a:rPr lang="tr-TR" b="1" u="sng" dirty="0">
                <a:solidFill>
                  <a:srgbClr val="C00000"/>
                </a:solidFill>
              </a:rPr>
              <a:t>okul ve öğretmenleriyle </a:t>
            </a:r>
            <a:r>
              <a:rPr lang="tr-TR" dirty="0"/>
              <a:t>sürekli iletişim halinde olun.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Çocuğunuzun </a:t>
            </a:r>
            <a:r>
              <a:rPr lang="tr-TR" dirty="0"/>
              <a:t>arkadaşlarıyla da sohbet etmeyi unutmayın. Çocuklar ailesi ve yakın çevresindeki yetişkinlerle paylaşamadıkları büyük sorunları </a:t>
            </a:r>
            <a:r>
              <a:rPr lang="tr-TR" b="1" u="sng" dirty="0">
                <a:solidFill>
                  <a:srgbClr val="C00000"/>
                </a:solidFill>
              </a:rPr>
              <a:t>arkadaşlarıyla kolayca paylaşırlar.</a:t>
            </a:r>
            <a:endParaRPr lang="tr-TR" b="1" u="sng" dirty="0">
              <a:solidFill>
                <a:srgbClr val="C00000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 </a:t>
            </a:r>
            <a:r>
              <a:rPr lang="tr-TR" b="1" dirty="0"/>
              <a:t>Dış Dünyada da Takipçisi Olun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85" y="3789040"/>
            <a:ext cx="7819628" cy="29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2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2" y="2675467"/>
            <a:ext cx="8856983" cy="3450696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 </a:t>
            </a:r>
            <a:r>
              <a:rPr lang="tr-TR" sz="2800" b="1" dirty="0" smtClean="0">
                <a:latin typeface="Arial Black" pitchFamily="34" charset="0"/>
              </a:rPr>
              <a:t>Teknoloji aracılığıyla </a:t>
            </a:r>
            <a:r>
              <a:rPr lang="tr-TR" sz="2800" b="1" dirty="0">
                <a:latin typeface="Arial Black" pitchFamily="34" charset="0"/>
              </a:rPr>
              <a:t>bir kişiyi </a:t>
            </a:r>
            <a:r>
              <a:rPr lang="tr-TR" sz="2800" b="1" dirty="0" smtClean="0">
                <a:latin typeface="Arial Black" pitchFamily="34" charset="0"/>
              </a:rPr>
              <a:t>;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Arial Black" pitchFamily="34" charset="0"/>
              </a:rPr>
              <a:t>rahatsız </a:t>
            </a:r>
            <a:r>
              <a:rPr lang="tr-TR" sz="2800" b="1" dirty="0">
                <a:solidFill>
                  <a:srgbClr val="C00000"/>
                </a:solidFill>
                <a:latin typeface="Arial Black" pitchFamily="34" charset="0"/>
              </a:rPr>
              <a:t>etmek, </a:t>
            </a:r>
            <a:endParaRPr lang="tr-TR" sz="2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Arial Black" pitchFamily="34" charset="0"/>
              </a:rPr>
              <a:t>taciz </a:t>
            </a:r>
            <a:r>
              <a:rPr lang="tr-TR" sz="2800" b="1" dirty="0">
                <a:solidFill>
                  <a:srgbClr val="C00000"/>
                </a:solidFill>
                <a:latin typeface="Arial Black" pitchFamily="34" charset="0"/>
              </a:rPr>
              <a:t>etmek, </a:t>
            </a:r>
            <a:endParaRPr lang="tr-TR" sz="2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Arial Black" pitchFamily="34" charset="0"/>
              </a:rPr>
              <a:t>tehdit </a:t>
            </a:r>
            <a:r>
              <a:rPr lang="tr-TR" sz="2800" b="1" dirty="0">
                <a:solidFill>
                  <a:srgbClr val="C00000"/>
                </a:solidFill>
                <a:latin typeface="Arial Black" pitchFamily="34" charset="0"/>
              </a:rPr>
              <a:t>etmek, </a:t>
            </a:r>
            <a:endParaRPr lang="tr-TR" sz="2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Arial Black" pitchFamily="34" charset="0"/>
              </a:rPr>
              <a:t>utandırmak</a:t>
            </a:r>
            <a:r>
              <a:rPr lang="tr-TR" sz="2800" b="1" dirty="0" smtClean="0">
                <a:latin typeface="Arial Black" pitchFamily="34" charset="0"/>
              </a:rPr>
              <a:t> </a:t>
            </a:r>
            <a:r>
              <a:rPr lang="tr-TR" sz="2800" b="1" dirty="0">
                <a:latin typeface="Arial Black" pitchFamily="34" charset="0"/>
              </a:rPr>
              <a:t>veya </a:t>
            </a:r>
            <a:r>
              <a:rPr lang="tr-TR" sz="2800" b="1" dirty="0">
                <a:solidFill>
                  <a:srgbClr val="C00000"/>
                </a:solidFill>
                <a:latin typeface="Arial Black" pitchFamily="34" charset="0"/>
              </a:rPr>
              <a:t>hedef gösteren</a:t>
            </a:r>
            <a:r>
              <a:rPr lang="tr-TR" sz="2800" b="1" dirty="0">
                <a:latin typeface="Arial Black" pitchFamily="34" charset="0"/>
              </a:rPr>
              <a:t> paylaşımların yapılmasıdır. </a:t>
            </a:r>
            <a:endParaRPr lang="tr-TR" sz="2800" b="1" dirty="0">
              <a:latin typeface="Arial Black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Siber zorbalık: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87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Çocuğunuzun </a:t>
            </a:r>
            <a:r>
              <a:rPr lang="tr-TR" dirty="0"/>
              <a:t>sosyal medyada yaptığı paylaşımları takip edin. Bu paylaşımlar size çocuğunuzun sorunları ve iç dünyası hakkında fikirler verebilir.</a:t>
            </a:r>
          </a:p>
          <a:p>
            <a:pPr marL="0" indent="0">
              <a:buNone/>
            </a:pPr>
            <a:r>
              <a:rPr lang="tr-TR" dirty="0"/>
              <a:t>Mesajların ve paylaşımların ardında başka bir anlam olup olmadığını düşünün. Çocuğunuz istemese bile, kişisel profilinizle daima çocuğunuzla irtibat halinde olun. </a:t>
            </a:r>
            <a:r>
              <a:rPr lang="tr-TR" b="1" u="sng" dirty="0">
                <a:solidFill>
                  <a:srgbClr val="C00000"/>
                </a:solidFill>
              </a:rPr>
              <a:t>Arkadaş listesinde yer alın ve sadık takipçisi </a:t>
            </a:r>
            <a:r>
              <a:rPr lang="tr-TR" dirty="0"/>
              <a:t>olun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Paylaşımlarını </a:t>
            </a:r>
            <a:r>
              <a:rPr lang="tr-TR" b="1" dirty="0"/>
              <a:t>Mercek Altına Alın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6667500" cy="29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1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35227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Çocuğunuzun bir </a:t>
            </a:r>
            <a:r>
              <a:rPr lang="tr-TR" b="1" u="sng" dirty="0">
                <a:solidFill>
                  <a:srgbClr val="C00000"/>
                </a:solidFill>
              </a:rPr>
              <a:t>siber zorbayla başı dertte mi? </a:t>
            </a:r>
            <a:r>
              <a:rPr lang="tr-TR" dirty="0"/>
              <a:t>Zorbayı derhal engelleyin ve çocuğunuzun bu kişiyle iletişime geçmemesini sağlayın. Zorbanın tanıdık biri olması durumunda ailesi ve okul yönetimiyle, </a:t>
            </a:r>
            <a:r>
              <a:rPr lang="tr-TR" b="1" u="sng" dirty="0">
                <a:solidFill>
                  <a:srgbClr val="C00000"/>
                </a:solidFill>
              </a:rPr>
              <a:t>rehberlik servisiyle </a:t>
            </a:r>
            <a:r>
              <a:rPr lang="tr-TR" dirty="0"/>
              <a:t>sorunu paylaşın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49660" y="332656"/>
            <a:ext cx="8229600" cy="792088"/>
          </a:xfrm>
        </p:spPr>
        <p:txBody>
          <a:bodyPr/>
          <a:lstStyle/>
          <a:p>
            <a:r>
              <a:rPr lang="tr-TR" b="1" dirty="0"/>
              <a:t>Siber Zorbayı Engelleyin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6667500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2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259632" y="1772816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 </a:t>
            </a:r>
            <a:r>
              <a:rPr lang="tr-TR" dirty="0" smtClean="0"/>
              <a:t>Bunu </a:t>
            </a:r>
            <a:r>
              <a:rPr lang="tr-TR" dirty="0"/>
              <a:t>hiç istemediklerinden eminiz fakat belirli bir yaşa kadar çocukların </a:t>
            </a:r>
            <a:r>
              <a:rPr lang="tr-TR" dirty="0">
                <a:solidFill>
                  <a:srgbClr val="C00000"/>
                </a:solidFill>
              </a:rPr>
              <a:t>sınırsız teknoloji ve internet </a:t>
            </a:r>
            <a:r>
              <a:rPr lang="tr-TR" dirty="0"/>
              <a:t>kullanımının önüne geçilmelidir. </a:t>
            </a:r>
            <a:endParaRPr lang="tr-TR" dirty="0" smtClean="0"/>
          </a:p>
          <a:p>
            <a:pPr marL="0" indent="0">
              <a:buNone/>
            </a:pPr>
            <a:r>
              <a:rPr lang="tr-TR" b="1" u="sng" dirty="0" smtClean="0">
                <a:solidFill>
                  <a:srgbClr val="C00000"/>
                </a:solidFill>
              </a:rPr>
              <a:t>Durun</a:t>
            </a:r>
            <a:r>
              <a:rPr lang="tr-TR" b="1" u="sng" dirty="0">
                <a:solidFill>
                  <a:srgbClr val="C00000"/>
                </a:solidFill>
              </a:rPr>
              <a:t>!</a:t>
            </a:r>
            <a:r>
              <a:rPr lang="tr-TR" dirty="0"/>
              <a:t> Sakın çocuğunuza teknolojiyi tamamen yasaklamayın: Yalnızca sınır getirin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>Teknoloji </a:t>
            </a:r>
            <a:r>
              <a:rPr lang="tr-TR" sz="3600" b="1" dirty="0"/>
              <a:t>ve İnternet Erişimini Sınırlandırın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7812360" cy="312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5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1268760"/>
            <a:ext cx="7408333" cy="34506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sz="6000" b="1" dirty="0">
                <a:solidFill>
                  <a:srgbClr val="C00000"/>
                </a:solidFill>
                <a:latin typeface="Arial Black" pitchFamily="34" charset="0"/>
              </a:rPr>
              <a:t>Peki, Ya Çocuğunuz Siber Zorba </a:t>
            </a:r>
            <a:r>
              <a:rPr lang="tr-TR" sz="6000" b="1" dirty="0" smtClean="0">
                <a:solidFill>
                  <a:srgbClr val="C00000"/>
                </a:solidFill>
                <a:latin typeface="Arial Black" pitchFamily="34" charset="0"/>
              </a:rPr>
              <a:t>ise</a:t>
            </a:r>
          </a:p>
          <a:p>
            <a:pPr marL="0" indent="0" algn="ctr">
              <a:buNone/>
            </a:pPr>
            <a:r>
              <a:rPr lang="tr-TR" sz="8600" b="1" dirty="0" smtClean="0">
                <a:solidFill>
                  <a:srgbClr val="C00000"/>
                </a:solidFill>
                <a:latin typeface="Arial Black" pitchFamily="34" charset="0"/>
              </a:rPr>
              <a:t>?</a:t>
            </a:r>
            <a:endParaRPr lang="tr-TR" sz="8600" b="1" dirty="0">
              <a:solidFill>
                <a:srgbClr val="C00000"/>
              </a:solidFill>
              <a:latin typeface="Arial Black" pitchFamily="34" charset="0"/>
            </a:endParaRPr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83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764704"/>
            <a:ext cx="7408333" cy="3450696"/>
          </a:xfrm>
        </p:spPr>
        <p:txBody>
          <a:bodyPr/>
          <a:lstStyle/>
          <a:p>
            <a:r>
              <a:rPr lang="tr-TR" dirty="0"/>
              <a:t>Madalyonun diğer yüzüne bakmayı unutmayalım: </a:t>
            </a:r>
            <a:r>
              <a:rPr lang="tr-TR" b="1" u="sng" dirty="0" smtClean="0">
                <a:solidFill>
                  <a:srgbClr val="C00000"/>
                </a:solidFill>
              </a:rPr>
              <a:t>Çocuğunuz </a:t>
            </a:r>
            <a:r>
              <a:rPr lang="tr-TR" b="1" u="sng" dirty="0">
                <a:solidFill>
                  <a:srgbClr val="C00000"/>
                </a:solidFill>
              </a:rPr>
              <a:t>bir siber zorba olabilir!</a:t>
            </a:r>
            <a:r>
              <a:rPr lang="tr-TR" dirty="0"/>
              <a:t> Çocuğunun kötü davranışlarda bulunduğu öğrenmek her ebeveyn için üzücüdür. Ancak böyle bir sorun varsa sorundan kaçmak ve kendiliğinden düzelmesini beklemek yerine harekete geçmelisiniz.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6667500" cy="316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6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1700809"/>
            <a:ext cx="7408333" cy="3096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>
                <a:latin typeface="Arial Black" pitchFamily="34" charset="0"/>
              </a:rPr>
              <a:t>Çocuğunuzun bir </a:t>
            </a:r>
            <a:r>
              <a:rPr lang="tr-TR" sz="2000" dirty="0">
                <a:solidFill>
                  <a:srgbClr val="C00000"/>
                </a:solidFill>
                <a:latin typeface="Arial Black" pitchFamily="34" charset="0"/>
              </a:rPr>
              <a:t>siber zorbalık girişimine bulunduğunda</a:t>
            </a:r>
            <a:r>
              <a:rPr lang="tr-TR" sz="2000" dirty="0">
                <a:latin typeface="Arial Black" pitchFamily="34" charset="0"/>
              </a:rPr>
              <a:t> çözüm için atabileceğiniz ilk adım, </a:t>
            </a:r>
            <a:r>
              <a:rPr lang="tr-TR" sz="2000" dirty="0">
                <a:solidFill>
                  <a:srgbClr val="C00000"/>
                </a:solidFill>
                <a:latin typeface="Arial Black" pitchFamily="34" charset="0"/>
              </a:rPr>
              <a:t>onunla samimi bir konuşma yapmak </a:t>
            </a:r>
            <a:r>
              <a:rPr lang="tr-TR" sz="2000" dirty="0">
                <a:latin typeface="Arial Black" pitchFamily="34" charset="0"/>
              </a:rPr>
              <a:t>olmalıdır. </a:t>
            </a:r>
            <a:endParaRPr lang="tr-TR" sz="2000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tr-TR" sz="20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rgbClr val="C00000"/>
                </a:solidFill>
                <a:latin typeface="Arial Black" pitchFamily="34" charset="0"/>
              </a:rPr>
              <a:t>Nutuk </a:t>
            </a:r>
            <a:r>
              <a:rPr lang="tr-TR" sz="2000" dirty="0">
                <a:solidFill>
                  <a:srgbClr val="C00000"/>
                </a:solidFill>
                <a:latin typeface="Arial Black" pitchFamily="34" charset="0"/>
              </a:rPr>
              <a:t>çekmeyin; </a:t>
            </a:r>
            <a:r>
              <a:rPr lang="tr-TR" sz="2000" dirty="0">
                <a:latin typeface="Arial Black" pitchFamily="34" charset="0"/>
              </a:rPr>
              <a:t>basit bir dille, zararsız gibi görünen şakaların karşı taraf üzerinde bırakabileceği etkileri açıklayın. Yaptığı eylemlerin neden </a:t>
            </a:r>
            <a:r>
              <a:rPr lang="tr-TR" sz="2000" dirty="0" smtClean="0">
                <a:latin typeface="Arial Black" pitchFamily="34" charset="0"/>
              </a:rPr>
              <a:t>kötü </a:t>
            </a:r>
            <a:r>
              <a:rPr lang="tr-TR" sz="2000" dirty="0">
                <a:latin typeface="Arial Black" pitchFamily="34" charset="0"/>
              </a:rPr>
              <a:t>olduğundan ve tekrarlamaması gerektiğinden bahsedin.</a:t>
            </a:r>
          </a:p>
          <a:p>
            <a:pPr marL="0" indent="0">
              <a:buNone/>
            </a:pPr>
            <a:r>
              <a:rPr lang="tr-TR" sz="2000" dirty="0">
                <a:latin typeface="Arial Black" pitchFamily="34" charset="0"/>
              </a:rPr>
              <a:t/>
            </a:r>
            <a:br>
              <a:rPr lang="tr-TR" sz="2000" dirty="0">
                <a:latin typeface="Arial Black" pitchFamily="34" charset="0"/>
              </a:rPr>
            </a:br>
            <a:endParaRPr lang="tr-TR" sz="2000" dirty="0">
              <a:latin typeface="Arial Black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20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1340768"/>
            <a:ext cx="7408333" cy="4392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>
                <a:latin typeface="Arial Black" pitchFamily="34" charset="0"/>
              </a:rPr>
              <a:t>Siber </a:t>
            </a:r>
            <a:r>
              <a:rPr lang="tr-TR" dirty="0">
                <a:latin typeface="Arial Black" pitchFamily="34" charset="0"/>
              </a:rPr>
              <a:t>zorbalık yapan bir çocuğun ilacının </a:t>
            </a:r>
            <a:r>
              <a:rPr lang="tr-TR" b="1" dirty="0">
                <a:solidFill>
                  <a:srgbClr val="C00000"/>
                </a:solidFill>
                <a:latin typeface="Arial Black" pitchFamily="34" charset="0"/>
              </a:rPr>
              <a:t>teknoloji kullanımının sınırlandırılması</a:t>
            </a:r>
            <a:r>
              <a:rPr lang="tr-TR" dirty="0">
                <a:solidFill>
                  <a:srgbClr val="C00000"/>
                </a:solidFill>
                <a:latin typeface="Arial Black" pitchFamily="34" charset="0"/>
              </a:rPr>
              <a:t> veya </a:t>
            </a:r>
            <a:r>
              <a:rPr lang="tr-TR" b="1" dirty="0">
                <a:solidFill>
                  <a:srgbClr val="C00000"/>
                </a:solidFill>
                <a:latin typeface="Arial Black" pitchFamily="34" charset="0"/>
              </a:rPr>
              <a:t>tamamen yasaklanması</a:t>
            </a:r>
            <a:r>
              <a:rPr lang="tr-TR" dirty="0">
                <a:latin typeface="Arial Black" pitchFamily="34" charset="0"/>
              </a:rPr>
              <a:t> gerektiğini düşünüyorsunuz: </a:t>
            </a:r>
            <a:r>
              <a:rPr lang="tr-TR" u="sng" dirty="0">
                <a:solidFill>
                  <a:srgbClr val="C00000"/>
                </a:solidFill>
                <a:latin typeface="Arial Black" pitchFamily="34" charset="0"/>
              </a:rPr>
              <a:t>Hayır</a:t>
            </a:r>
            <a:r>
              <a:rPr lang="tr-TR" u="sng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  <a:p>
            <a:pPr marL="0" indent="0">
              <a:buNone/>
            </a:pPr>
            <a:endParaRPr lang="tr-TR" u="sng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tr-TR" dirty="0">
                <a:latin typeface="Arial Black" pitchFamily="34" charset="0"/>
              </a:rPr>
              <a:t>Siber zorbalık sadece teknoloji sınırlandırmasına başvurularak aşılabilecek bir problem değildir. </a:t>
            </a:r>
            <a:endParaRPr lang="tr-TR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tr-TR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tr-TR" dirty="0" smtClean="0">
                <a:latin typeface="Arial Black" pitchFamily="34" charset="0"/>
              </a:rPr>
              <a:t>Sorunun </a:t>
            </a:r>
            <a:r>
              <a:rPr lang="tr-TR" dirty="0">
                <a:latin typeface="Arial Black" pitchFamily="34" charset="0"/>
              </a:rPr>
              <a:t>kaynağı öğrenilmeli, </a:t>
            </a:r>
            <a:r>
              <a:rPr lang="tr-TR" dirty="0">
                <a:solidFill>
                  <a:srgbClr val="C00000"/>
                </a:solidFill>
                <a:latin typeface="Arial Black" pitchFamily="34" charset="0"/>
              </a:rPr>
              <a:t>çocuğunuzun öğretmenleri ve rehberlik danışmanlarıyla </a:t>
            </a:r>
            <a:r>
              <a:rPr lang="tr-TR" dirty="0">
                <a:latin typeface="Arial Black" pitchFamily="34" charset="0"/>
              </a:rPr>
              <a:t>istişare edilmelidir.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18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6" y="1412776"/>
            <a:ext cx="8136904" cy="3450696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Arial Black" pitchFamily="34" charset="0"/>
              </a:rPr>
              <a:t>Elbette</a:t>
            </a:r>
            <a:r>
              <a:rPr lang="tr-TR" b="1" dirty="0">
                <a:latin typeface="Arial Black" pitchFamily="34" charset="0"/>
              </a:rPr>
              <a:t>, çocuğunuzu siber zorbalıktan korumak için yapabilecekleriniz sadece yukarıda paylaştıklarımızdan ibaret </a:t>
            </a:r>
            <a:r>
              <a:rPr lang="tr-TR" b="1" dirty="0" smtClean="0">
                <a:latin typeface="Arial Black" pitchFamily="34" charset="0"/>
              </a:rPr>
              <a:t>değil.</a:t>
            </a:r>
          </a:p>
          <a:p>
            <a:pPr marL="0" indent="0">
              <a:buNone/>
            </a:pPr>
            <a:r>
              <a:rPr lang="tr-TR" b="1" dirty="0" smtClean="0">
                <a:latin typeface="Arial Black" pitchFamily="34" charset="0"/>
              </a:rPr>
              <a:t> </a:t>
            </a:r>
          </a:p>
          <a:p>
            <a:pPr marL="0" indent="0">
              <a:buNone/>
            </a:pPr>
            <a:r>
              <a:rPr lang="tr-TR" b="1" dirty="0" smtClean="0">
                <a:latin typeface="Arial Black" pitchFamily="34" charset="0"/>
              </a:rPr>
              <a:t>Her </a:t>
            </a:r>
            <a:r>
              <a:rPr lang="tr-TR" b="1" dirty="0">
                <a:latin typeface="Arial Black" pitchFamily="34" charset="0"/>
              </a:rPr>
              <a:t>şeyden önemlisi, çocuklarınızın dijital dünyanın </a:t>
            </a:r>
            <a:r>
              <a:rPr lang="tr-TR" b="1" dirty="0">
                <a:solidFill>
                  <a:srgbClr val="C00000"/>
                </a:solidFill>
                <a:latin typeface="Arial Black" pitchFamily="34" charset="0"/>
              </a:rPr>
              <a:t>faydalarını </a:t>
            </a:r>
            <a:r>
              <a:rPr lang="tr-TR" b="1" dirty="0">
                <a:latin typeface="Arial Black" pitchFamily="34" charset="0"/>
              </a:rPr>
              <a:t>ve </a:t>
            </a:r>
            <a:r>
              <a:rPr lang="tr-TR" b="1" dirty="0">
                <a:solidFill>
                  <a:srgbClr val="C00000"/>
                </a:solidFill>
                <a:latin typeface="Arial Black" pitchFamily="34" charset="0"/>
              </a:rPr>
              <a:t>zararlarını</a:t>
            </a:r>
            <a:r>
              <a:rPr lang="tr-TR" b="1" dirty="0">
                <a:latin typeface="Arial Black" pitchFamily="34" charset="0"/>
              </a:rPr>
              <a:t> kavraması için </a:t>
            </a:r>
            <a:r>
              <a:rPr lang="tr-TR" b="1" dirty="0">
                <a:solidFill>
                  <a:srgbClr val="C00000"/>
                </a:solidFill>
                <a:latin typeface="Arial Black" pitchFamily="34" charset="0"/>
              </a:rPr>
              <a:t>örnek almak isteyeceği davranışlar sergilemelisiniz.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13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>
                <a:latin typeface="Arial Black" pitchFamily="34" charset="0"/>
              </a:rPr>
              <a:t>İnternet çağında yaşadığımız müddetçe </a:t>
            </a:r>
            <a:r>
              <a:rPr lang="tr-TR" sz="2800" dirty="0">
                <a:solidFill>
                  <a:srgbClr val="C00000"/>
                </a:solidFill>
                <a:latin typeface="Arial Black" pitchFamily="34" charset="0"/>
              </a:rPr>
              <a:t>siber zorbalıkların son bulmayacağı kesin</a:t>
            </a:r>
            <a:r>
              <a:rPr lang="tr-TR" sz="2800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  <a:p>
            <a:pPr marL="0" indent="0">
              <a:buNone/>
            </a:pPr>
            <a:endParaRPr lang="tr-TR" sz="28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tr-TR" sz="2800" dirty="0" smtClean="0">
                <a:latin typeface="Arial Black" pitchFamily="34" charset="0"/>
              </a:rPr>
              <a:t> </a:t>
            </a:r>
            <a:r>
              <a:rPr lang="tr-TR" sz="2800" dirty="0">
                <a:latin typeface="Arial Black" pitchFamily="34" charset="0"/>
              </a:rPr>
              <a:t>En azından siz kendinize düşeni yaparak onu potansiyel tehlikelerden koruyabilirsiniz</a:t>
            </a:r>
            <a:r>
              <a:rPr lang="tr-TR" sz="2800" dirty="0" smtClean="0">
                <a:latin typeface="Arial Black" pitchFamily="34" charset="0"/>
              </a:rPr>
              <a:t>.</a:t>
            </a:r>
            <a:endParaRPr lang="tr-TR" sz="2800" dirty="0">
              <a:latin typeface="Arial Black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68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1124744"/>
            <a:ext cx="7408333" cy="3450696"/>
          </a:xfrm>
        </p:spPr>
        <p:txBody>
          <a:bodyPr>
            <a:noAutofit/>
          </a:bodyPr>
          <a:lstStyle/>
          <a:p>
            <a:pPr algn="ctr"/>
            <a:r>
              <a:rPr lang="tr-TR" sz="4000" dirty="0" smtClean="0">
                <a:solidFill>
                  <a:srgbClr val="C00000"/>
                </a:solidFill>
                <a:latin typeface="Arial Black" pitchFamily="34" charset="0"/>
              </a:rPr>
              <a:t>KAHRAMANMARAŞ ANADOLU LİSESİ </a:t>
            </a:r>
          </a:p>
          <a:p>
            <a:endParaRPr lang="tr-TR" sz="4000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tr-TR" sz="4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r">
              <a:buNone/>
            </a:pPr>
            <a:r>
              <a:rPr lang="tr-TR" sz="40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tr-TR" sz="4000" dirty="0" smtClean="0">
                <a:solidFill>
                  <a:srgbClr val="C00000"/>
                </a:solidFill>
                <a:latin typeface="Arial Black" pitchFamily="34" charset="0"/>
              </a:rPr>
              <a:t>                                  REHBERLİK SERVİSİ</a:t>
            </a:r>
            <a:endParaRPr lang="tr-TR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89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404665"/>
            <a:ext cx="8640960" cy="2376264"/>
          </a:xfrm>
        </p:spPr>
        <p:txBody>
          <a:bodyPr>
            <a:noAutofit/>
          </a:bodyPr>
          <a:lstStyle/>
          <a:p>
            <a:r>
              <a:rPr lang="tr-TR" sz="3200" dirty="0">
                <a:latin typeface="Arial Black" pitchFamily="34" charset="0"/>
              </a:rPr>
              <a:t>Araştırmalara göre; </a:t>
            </a:r>
            <a:r>
              <a:rPr lang="tr-TR" sz="3200" b="1" dirty="0">
                <a:solidFill>
                  <a:srgbClr val="C00000"/>
                </a:solidFill>
                <a:latin typeface="Arial Black" pitchFamily="34" charset="0"/>
              </a:rPr>
              <a:t>her 4 çocuktan 1’i </a:t>
            </a:r>
            <a:r>
              <a:rPr lang="tr-TR" sz="3200" b="1" dirty="0">
                <a:latin typeface="Arial Black" pitchFamily="34" charset="0"/>
              </a:rPr>
              <a:t>siber zorbalığa maruz kalırken</a:t>
            </a:r>
            <a:r>
              <a:rPr lang="tr-TR" sz="3200" dirty="0">
                <a:latin typeface="Arial Black" pitchFamily="34" charset="0"/>
              </a:rPr>
              <a:t>, </a:t>
            </a:r>
            <a:r>
              <a:rPr lang="tr-TR" sz="3200" dirty="0">
                <a:solidFill>
                  <a:srgbClr val="C00000"/>
                </a:solidFill>
                <a:latin typeface="Arial Black" pitchFamily="34" charset="0"/>
              </a:rPr>
              <a:t>6 çocuktan 1’i </a:t>
            </a:r>
            <a:r>
              <a:rPr lang="tr-TR" sz="3200" dirty="0">
                <a:latin typeface="Arial Black" pitchFamily="34" charset="0"/>
              </a:rPr>
              <a:t>de </a:t>
            </a:r>
            <a:r>
              <a:rPr lang="tr-TR" sz="3200" i="1" dirty="0">
                <a:latin typeface="Arial Black" pitchFamily="34" charset="0"/>
              </a:rPr>
              <a:t>-bilerek veya bilmeyerek-</a:t>
            </a:r>
            <a:r>
              <a:rPr lang="tr-TR" sz="3200" dirty="0">
                <a:latin typeface="Arial Black" pitchFamily="34" charset="0"/>
              </a:rPr>
              <a:t> siber zorbalık eyleminde bulunduğunu itiraf ediyor.</a:t>
            </a:r>
            <a:endParaRPr lang="tr-TR" sz="3200" dirty="0">
              <a:latin typeface="Arial Black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29600" cy="4571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8280920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2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09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476672"/>
            <a:ext cx="8568951" cy="5649491"/>
          </a:xfrm>
        </p:spPr>
        <p:txBody>
          <a:bodyPr/>
          <a:lstStyle/>
          <a:p>
            <a:pPr lvl="2"/>
            <a:endParaRPr lang="tr-TR" sz="3200" b="1" dirty="0" smtClean="0"/>
          </a:p>
          <a:p>
            <a:pPr marL="627063" lvl="2" indent="0">
              <a:buNone/>
            </a:pPr>
            <a:r>
              <a:rPr lang="tr-TR" sz="3200" b="1" dirty="0" smtClean="0">
                <a:latin typeface="Arial Black" pitchFamily="34" charset="0"/>
              </a:rPr>
              <a:t>Küçük </a:t>
            </a:r>
            <a:r>
              <a:rPr lang="tr-TR" sz="3200" b="1" dirty="0">
                <a:latin typeface="Arial Black" pitchFamily="34" charset="0"/>
              </a:rPr>
              <a:t>yaştaki çocuklar ve gençler arasında yaygın olan </a:t>
            </a:r>
            <a:r>
              <a:rPr lang="tr-TR" sz="3200" b="1" dirty="0">
                <a:solidFill>
                  <a:srgbClr val="FF0000"/>
                </a:solidFill>
                <a:latin typeface="Arial Black" pitchFamily="34" charset="0"/>
              </a:rPr>
              <a:t>siber zorbalık </a:t>
            </a:r>
            <a:r>
              <a:rPr lang="tr-TR" sz="3200" b="1" dirty="0">
                <a:latin typeface="Arial Black" pitchFamily="34" charset="0"/>
              </a:rPr>
              <a:t>eylemleri, </a:t>
            </a:r>
            <a:endParaRPr lang="tr-TR" sz="3200" b="1" dirty="0" smtClean="0">
              <a:latin typeface="Arial Black" pitchFamily="34" charset="0"/>
            </a:endParaRPr>
          </a:p>
          <a:p>
            <a:pPr marL="627063" lvl="2" indent="0">
              <a:buNone/>
            </a:pPr>
            <a:r>
              <a:rPr lang="tr-TR" sz="3200" b="1" dirty="0" smtClean="0">
                <a:latin typeface="Arial Black" pitchFamily="34" charset="0"/>
              </a:rPr>
              <a:t>yetişkinler </a:t>
            </a:r>
            <a:r>
              <a:rPr lang="tr-TR" sz="3200" b="1" dirty="0">
                <a:latin typeface="Arial Black" pitchFamily="34" charset="0"/>
              </a:rPr>
              <a:t>tarafından meydana getirildiğinde ise hapis cezası gibi ciddi yasal yaptırımlar uygulanmaktadır.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57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9" y="1700808"/>
            <a:ext cx="8496944" cy="4425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>
                <a:latin typeface="Arial Black" pitchFamily="34" charset="0"/>
              </a:rPr>
              <a:t>Facebook, </a:t>
            </a:r>
            <a:r>
              <a:rPr lang="tr-TR" dirty="0" err="1">
                <a:latin typeface="Arial Black" pitchFamily="34" charset="0"/>
              </a:rPr>
              <a:t>Instagram</a:t>
            </a:r>
            <a:r>
              <a:rPr lang="tr-TR" dirty="0">
                <a:latin typeface="Arial Black" pitchFamily="34" charset="0"/>
              </a:rPr>
              <a:t>, </a:t>
            </a:r>
            <a:r>
              <a:rPr lang="tr-TR" dirty="0" err="1">
                <a:latin typeface="Arial Black" pitchFamily="34" charset="0"/>
              </a:rPr>
              <a:t>Twitter</a:t>
            </a:r>
            <a:r>
              <a:rPr lang="tr-TR" dirty="0">
                <a:latin typeface="Arial Black" pitchFamily="34" charset="0"/>
              </a:rPr>
              <a:t> ve </a:t>
            </a:r>
            <a:r>
              <a:rPr lang="tr-TR" dirty="0" err="1">
                <a:latin typeface="Arial Black" pitchFamily="34" charset="0"/>
              </a:rPr>
              <a:t>Snapchat</a:t>
            </a:r>
            <a:r>
              <a:rPr lang="tr-TR" dirty="0">
                <a:latin typeface="Arial Black" pitchFamily="34" charset="0"/>
              </a:rPr>
              <a:t> gibi popüler sosyal </a:t>
            </a:r>
            <a:r>
              <a:rPr lang="tr-TR" dirty="0" smtClean="0">
                <a:latin typeface="Arial Black" pitchFamily="34" charset="0"/>
              </a:rPr>
              <a:t>ağlar</a:t>
            </a:r>
          </a:p>
          <a:p>
            <a:endParaRPr lang="tr-TR" dirty="0">
              <a:latin typeface="Arial Black" pitchFamily="34" charset="0"/>
            </a:endParaRPr>
          </a:p>
          <a:p>
            <a:r>
              <a:rPr lang="tr-TR" dirty="0">
                <a:latin typeface="Arial Black" pitchFamily="34" charset="0"/>
              </a:rPr>
              <a:t>Doğrudan cihazlar aracılığıyla gönderilen kısa mesajlar (SMS</a:t>
            </a:r>
            <a:r>
              <a:rPr lang="tr-TR" dirty="0" smtClean="0">
                <a:latin typeface="Arial Black" pitchFamily="34" charset="0"/>
              </a:rPr>
              <a:t>)</a:t>
            </a:r>
          </a:p>
          <a:p>
            <a:endParaRPr lang="tr-TR" dirty="0">
              <a:latin typeface="Arial Black" pitchFamily="34" charset="0"/>
            </a:endParaRPr>
          </a:p>
          <a:p>
            <a:r>
              <a:rPr lang="tr-TR" dirty="0">
                <a:latin typeface="Arial Black" pitchFamily="34" charset="0"/>
              </a:rPr>
              <a:t>E-mail sağlayıcıları, uygulamalar veya sosyal ağların sunduğu anlık mesajlaşma </a:t>
            </a:r>
            <a:r>
              <a:rPr lang="tr-TR" dirty="0" smtClean="0">
                <a:latin typeface="Arial Black" pitchFamily="34" charset="0"/>
              </a:rPr>
              <a:t>özellikleri</a:t>
            </a:r>
          </a:p>
          <a:p>
            <a:endParaRPr lang="tr-TR" dirty="0">
              <a:latin typeface="Arial Black" pitchFamily="34" charset="0"/>
            </a:endParaRPr>
          </a:p>
          <a:p>
            <a:r>
              <a:rPr lang="tr-TR" dirty="0">
                <a:latin typeface="Arial Black" pitchFamily="34" charset="0"/>
              </a:rPr>
              <a:t>Sohbet odaları ve e-postalar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Siber zorbalığın en sık görüldüğü platformlar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09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404664"/>
            <a:ext cx="8683724" cy="3450696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u="sng" dirty="0">
                <a:solidFill>
                  <a:srgbClr val="C00000"/>
                </a:solidFill>
                <a:latin typeface="Arial Black" pitchFamily="34" charset="0"/>
              </a:rPr>
              <a:t>Siber Zorbalık Çeşitleri Nelerdir</a:t>
            </a:r>
            <a:r>
              <a:rPr lang="tr-TR" sz="3600" b="1" dirty="0">
                <a:solidFill>
                  <a:srgbClr val="C00000"/>
                </a:solidFill>
              </a:rPr>
              <a:t>? </a:t>
            </a:r>
          </a:p>
          <a:p>
            <a:r>
              <a:rPr lang="tr-TR" dirty="0">
                <a:latin typeface="Arial Black" pitchFamily="34" charset="0"/>
              </a:rPr>
              <a:t>Siber zorbalık eylemlerinin hepsi bir değildir. Yapısı itibariyle, karşılaştığınız veya karşılaşabileceğiniz eylemlerin tümü kendi içinde farklılıklara sahiptir.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29600" cy="4571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8323684" cy="40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6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4752528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Arial Black" pitchFamily="34" charset="0"/>
              </a:rPr>
              <a:t>Sorunun ne olduğunu anlamak veya </a:t>
            </a:r>
            <a:r>
              <a:rPr lang="tr-TR" sz="4000" dirty="0">
                <a:solidFill>
                  <a:srgbClr val="C00000"/>
                </a:solidFill>
                <a:latin typeface="Arial Black" pitchFamily="34" charset="0"/>
              </a:rPr>
              <a:t>siber zorbalık</a:t>
            </a:r>
            <a:r>
              <a:rPr lang="tr-TR" sz="4000" dirty="0">
                <a:latin typeface="Arial Black" pitchFamily="34" charset="0"/>
              </a:rPr>
              <a:t>tan çocuklarınızı korumak için </a:t>
            </a:r>
            <a:r>
              <a:rPr lang="tr-TR" sz="3200" dirty="0">
                <a:latin typeface="Arial Black" pitchFamily="34" charset="0"/>
              </a:rPr>
              <a:t>karşılaştığınız/karşılaşabileceğiniz</a:t>
            </a:r>
            <a:r>
              <a:rPr lang="tr-TR" sz="4000" dirty="0">
                <a:latin typeface="Arial Black" pitchFamily="34" charset="0"/>
              </a:rPr>
              <a:t> sorunun </a:t>
            </a:r>
            <a:r>
              <a:rPr lang="tr-TR" sz="4000" dirty="0" smtClean="0">
                <a:latin typeface="Arial Black" pitchFamily="34" charset="0"/>
              </a:rPr>
              <a:t>ne olduğunu bilmenizde </a:t>
            </a:r>
            <a:r>
              <a:rPr lang="tr-TR" sz="4000" dirty="0">
                <a:latin typeface="Arial Black" pitchFamily="34" charset="0"/>
              </a:rPr>
              <a:t>büyük fayda </a:t>
            </a:r>
            <a:r>
              <a:rPr lang="tr-TR" sz="4000" dirty="0" smtClean="0">
                <a:latin typeface="Arial Black" pitchFamily="34" charset="0"/>
              </a:rPr>
              <a:t>var</a:t>
            </a:r>
            <a:endParaRPr lang="tr-TR" sz="4000" dirty="0">
              <a:latin typeface="Arial Black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10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464496"/>
          </a:xfrm>
        </p:spPr>
        <p:txBody>
          <a:bodyPr>
            <a:normAutofit lnSpcReduction="10000"/>
          </a:bodyPr>
          <a:lstStyle/>
          <a:p>
            <a:r>
              <a:rPr lang="tr-TR" sz="3200" b="1" dirty="0" smtClean="0"/>
              <a:t>Kişinin </a:t>
            </a:r>
            <a:r>
              <a:rPr lang="tr-TR" sz="3200" b="1" dirty="0"/>
              <a:t>sosyal medya hesaplarının ele geçirilerek </a:t>
            </a:r>
            <a:r>
              <a:rPr lang="tr-TR" sz="3200" b="1" dirty="0">
                <a:solidFill>
                  <a:srgbClr val="C00000"/>
                </a:solidFill>
              </a:rPr>
              <a:t>komik gösterilmesi </a:t>
            </a:r>
            <a:r>
              <a:rPr lang="tr-TR" sz="3200" b="1" dirty="0"/>
              <a:t>veya </a:t>
            </a:r>
            <a:r>
              <a:rPr lang="tr-TR" sz="3200" b="1" dirty="0">
                <a:solidFill>
                  <a:srgbClr val="C00000"/>
                </a:solidFill>
              </a:rPr>
              <a:t>saygınlığını yitirmesi</a:t>
            </a:r>
            <a:r>
              <a:rPr lang="tr-TR" sz="3200" b="1" dirty="0"/>
              <a:t>ne neden olacak eylemlerin gerçekleştirilmesi şeklinde açığa çıkar. </a:t>
            </a:r>
            <a:endParaRPr lang="tr-TR" sz="3200" b="1" dirty="0" smtClean="0"/>
          </a:p>
          <a:p>
            <a:r>
              <a:rPr lang="tr-TR" sz="3200" b="1" u="sng" dirty="0" smtClean="0"/>
              <a:t>İnternette </a:t>
            </a:r>
            <a:r>
              <a:rPr lang="tr-TR" sz="3200" b="1" u="sng" dirty="0"/>
              <a:t>paylaşılan bilgileri silmek ve tamamen yok etmek neredeyse imkansız olduğundan</a:t>
            </a:r>
            <a:r>
              <a:rPr lang="tr-TR" sz="3200" b="1" dirty="0"/>
              <a:t>, bu yöntem </a:t>
            </a:r>
            <a:r>
              <a:rPr lang="tr-TR" sz="3200" b="1" dirty="0" smtClean="0"/>
              <a:t>kişinin dijital </a:t>
            </a:r>
            <a:r>
              <a:rPr lang="tr-TR" sz="3200" b="1" dirty="0"/>
              <a:t>saygınlığına kalıcı zararlar verebilir.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 smtClean="0"/>
              <a:t>İfşa</a:t>
            </a:r>
            <a:r>
              <a:rPr lang="tr-TR" sz="60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972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163</TotalTime>
  <Words>701</Words>
  <Application>Microsoft Office PowerPoint</Application>
  <PresentationFormat>Ekran Gösterisi (4:3)</PresentationFormat>
  <Paragraphs>100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Dalga Biçimi</vt:lpstr>
      <vt:lpstr>SİBER ZORBALIK</vt:lpstr>
      <vt:lpstr>PowerPoint Sunusu</vt:lpstr>
      <vt:lpstr>Siber zorbalık:</vt:lpstr>
      <vt:lpstr>PowerPoint Sunusu</vt:lpstr>
      <vt:lpstr>PowerPoint Sunusu</vt:lpstr>
      <vt:lpstr>Siber zorbalığın en sık görüldüğü platformlar</vt:lpstr>
      <vt:lpstr>PowerPoint Sunusu</vt:lpstr>
      <vt:lpstr>PowerPoint Sunusu</vt:lpstr>
      <vt:lpstr>İfşa </vt:lpstr>
      <vt:lpstr>Bir başkası gibi davranmak</vt:lpstr>
      <vt:lpstr>Suçlama</vt:lpstr>
      <vt:lpstr>Trolleme</vt:lpstr>
      <vt:lpstr>Hilecilik ve Şantaj</vt:lpstr>
      <vt:lpstr> 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Çocuklarınızla Konuşun </vt:lpstr>
      <vt:lpstr>  Güvenliği Sağlayın, Öğretin, Takip Edin </vt:lpstr>
      <vt:lpstr>  Dış Dünyada da Takipçisi Olun </vt:lpstr>
      <vt:lpstr> Paylaşımlarını Mercek Altına Alın </vt:lpstr>
      <vt:lpstr>Siber Zorbayı Engelleyin</vt:lpstr>
      <vt:lpstr> Teknoloji ve İnternet Erişimini Sınırlandırın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SİBER ZORBALIK</dc:title>
  <dc:creator>ferhat bolat</dc:creator>
  <cp:lastModifiedBy>ferhat bolat</cp:lastModifiedBy>
  <cp:revision>25</cp:revision>
  <dcterms:created xsi:type="dcterms:W3CDTF">2021-02-25T07:53:37Z</dcterms:created>
  <dcterms:modified xsi:type="dcterms:W3CDTF">2021-02-25T10:43:29Z</dcterms:modified>
</cp:coreProperties>
</file>