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4" r:id="rId5"/>
    <p:sldId id="266" r:id="rId6"/>
    <p:sldId id="277" r:id="rId7"/>
    <p:sldId id="267" r:id="rId8"/>
    <p:sldId id="271" r:id="rId9"/>
    <p:sldId id="269" r:id="rId10"/>
    <p:sldId id="272" r:id="rId11"/>
    <p:sldId id="273" r:id="rId12"/>
    <p:sldId id="260" r:id="rId13"/>
    <p:sldId id="274" r:id="rId14"/>
    <p:sldId id="265" r:id="rId15"/>
    <p:sldId id="276" r:id="rId16"/>
    <p:sldId id="261" r:id="rId17"/>
    <p:sldId id="262" r:id="rId18"/>
    <p:sldId id="26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D9908322-E5E7-4089-9E43-C26B37E78333}" type="datetimeFigureOut">
              <a:rPr lang="tr-TR" smtClean="0"/>
              <a:t>28.11.2023</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A1C73770-71AA-4F0C-B041-60EFBD21E9D4}"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9908322-E5E7-4089-9E43-C26B37E78333}" type="datetimeFigureOut">
              <a:rPr lang="tr-TR" smtClean="0"/>
              <a:t>28.11.2023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C73770-71AA-4F0C-B041-60EFBD21E9D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9908322-E5E7-4089-9E43-C26B37E78333}" type="datetimeFigureOut">
              <a:rPr lang="tr-TR" smtClean="0"/>
              <a:t>28.11.2023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C73770-71AA-4F0C-B041-60EFBD21E9D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D9908322-E5E7-4089-9E43-C26B37E78333}" type="datetimeFigureOut">
              <a:rPr lang="tr-TR" smtClean="0"/>
              <a:t>28.11.2023</a:t>
            </a:fld>
            <a:endParaRPr lang="tr-TR"/>
          </a:p>
        </p:txBody>
      </p:sp>
      <p:sp>
        <p:nvSpPr>
          <p:cNvPr id="9" name="Slayt Numarası Yer Tutucusu 8"/>
          <p:cNvSpPr>
            <a:spLocks noGrp="1"/>
          </p:cNvSpPr>
          <p:nvPr>
            <p:ph type="sldNum" sz="quarter" idx="15"/>
          </p:nvPr>
        </p:nvSpPr>
        <p:spPr/>
        <p:txBody>
          <a:bodyPr rtlCol="0"/>
          <a:lstStyle/>
          <a:p>
            <a:fld id="{A1C73770-71AA-4F0C-B041-60EFBD21E9D4}"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D9908322-E5E7-4089-9E43-C26B37E78333}" type="datetimeFigureOut">
              <a:rPr lang="tr-TR" smtClean="0"/>
              <a:t>28.11.2023</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A1C73770-71AA-4F0C-B041-60EFBD21E9D4}"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D9908322-E5E7-4089-9E43-C26B37E78333}" type="datetimeFigureOut">
              <a:rPr lang="tr-TR" smtClean="0"/>
              <a:t>28.11.2023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C73770-71AA-4F0C-B041-60EFBD21E9D4}"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D9908322-E5E7-4089-9E43-C26B37E78333}" type="datetimeFigureOut">
              <a:rPr lang="tr-TR" smtClean="0"/>
              <a:t>28.11.2023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1C73770-71AA-4F0C-B041-60EFBD21E9D4}"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D9908322-E5E7-4089-9E43-C26B37E78333}" type="datetimeFigureOut">
              <a:rPr lang="tr-TR" smtClean="0"/>
              <a:t>28.11.2023</a:t>
            </a:fld>
            <a:endParaRPr lang="tr-TR"/>
          </a:p>
        </p:txBody>
      </p:sp>
      <p:sp>
        <p:nvSpPr>
          <p:cNvPr id="7" name="Slayt Numarası Yer Tutucusu 6"/>
          <p:cNvSpPr>
            <a:spLocks noGrp="1"/>
          </p:cNvSpPr>
          <p:nvPr>
            <p:ph type="sldNum" sz="quarter" idx="11"/>
          </p:nvPr>
        </p:nvSpPr>
        <p:spPr/>
        <p:txBody>
          <a:bodyPr rtlCol="0"/>
          <a:lstStyle/>
          <a:p>
            <a:fld id="{A1C73770-71AA-4F0C-B041-60EFBD21E9D4}"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908322-E5E7-4089-9E43-C26B37E78333}" type="datetimeFigureOut">
              <a:rPr lang="tr-TR" smtClean="0"/>
              <a:t>28.11.2023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1C73770-71AA-4F0C-B041-60EFBD21E9D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D9908322-E5E7-4089-9E43-C26B37E78333}" type="datetimeFigureOut">
              <a:rPr lang="tr-TR" smtClean="0"/>
              <a:t>28.11.2023</a:t>
            </a:fld>
            <a:endParaRPr lang="tr-TR"/>
          </a:p>
        </p:txBody>
      </p:sp>
      <p:sp>
        <p:nvSpPr>
          <p:cNvPr id="22" name="Slayt Numarası Yer Tutucusu 21"/>
          <p:cNvSpPr>
            <a:spLocks noGrp="1"/>
          </p:cNvSpPr>
          <p:nvPr>
            <p:ph type="sldNum" sz="quarter" idx="15"/>
          </p:nvPr>
        </p:nvSpPr>
        <p:spPr/>
        <p:txBody>
          <a:bodyPr rtlCol="0"/>
          <a:lstStyle/>
          <a:p>
            <a:fld id="{A1C73770-71AA-4F0C-B041-60EFBD21E9D4}"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D9908322-E5E7-4089-9E43-C26B37E78333}" type="datetimeFigureOut">
              <a:rPr lang="tr-TR" smtClean="0"/>
              <a:t>28.11.2023</a:t>
            </a:fld>
            <a:endParaRPr lang="tr-TR"/>
          </a:p>
        </p:txBody>
      </p:sp>
      <p:sp>
        <p:nvSpPr>
          <p:cNvPr id="18" name="Slayt Numarası Yer Tutucusu 17"/>
          <p:cNvSpPr>
            <a:spLocks noGrp="1"/>
          </p:cNvSpPr>
          <p:nvPr>
            <p:ph type="sldNum" sz="quarter" idx="11"/>
          </p:nvPr>
        </p:nvSpPr>
        <p:spPr/>
        <p:txBody>
          <a:bodyPr rtlCol="0"/>
          <a:lstStyle/>
          <a:p>
            <a:fld id="{A1C73770-71AA-4F0C-B041-60EFBD21E9D4}"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908322-E5E7-4089-9E43-C26B37E78333}" type="datetimeFigureOut">
              <a:rPr lang="tr-TR" smtClean="0"/>
              <a:t>28.11.2023</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1C73770-71AA-4F0C-B041-60EFBD21E9D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i="1" dirty="0" smtClean="0"/>
              <a:t>ADÖLESAN DÖNEMDE SAĞLIKLI VE DENGELİ BESLENME</a:t>
            </a:r>
            <a:endParaRPr lang="tr-TR" b="1" i="1" dirty="0"/>
          </a:p>
        </p:txBody>
      </p:sp>
    </p:spTree>
    <p:extLst>
      <p:ext uri="{BB962C8B-B14F-4D97-AF65-F5344CB8AC3E}">
        <p14:creationId xmlns:p14="http://schemas.microsoft.com/office/powerpoint/2010/main" val="541227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8229600" cy="5433467"/>
          </a:xfrm>
        </p:spPr>
        <p:txBody>
          <a:bodyPr>
            <a:normAutofit/>
          </a:bodyPr>
          <a:lstStyle/>
          <a:p>
            <a:pPr marL="0" indent="0" fontAlgn="base">
              <a:buNone/>
            </a:pPr>
            <a:r>
              <a:rPr lang="tr-TR" dirty="0"/>
              <a:t> - Hücrenin yapı maddelerinden olan yağlar A, D, E, K vitamini gibi yağda eriyen vitaminlerin emilimini sağlamaktadır.</a:t>
            </a:r>
          </a:p>
          <a:p>
            <a:pPr marL="0" indent="0" fontAlgn="base">
              <a:buNone/>
            </a:pPr>
            <a:r>
              <a:rPr lang="tr-TR" dirty="0"/>
              <a:t> - Vücut ısısının korunmasında ve organların dış darbeden korunmasında görevi bulunmaktadır.</a:t>
            </a:r>
          </a:p>
          <a:p>
            <a:pPr marL="0" indent="0" fontAlgn="base">
              <a:buNone/>
            </a:pPr>
            <a:r>
              <a:rPr lang="tr-TR" dirty="0"/>
              <a:t> - Karbonhidratlardan yeteri kadar enerji alınamadığı zaman vücudun enerji ihtiyacını karşılamaktadır.</a:t>
            </a:r>
          </a:p>
          <a:p>
            <a:pPr marL="0" indent="0" fontAlgn="base">
              <a:buNone/>
            </a:pPr>
            <a:r>
              <a:rPr lang="tr-TR" dirty="0" smtClean="0"/>
              <a:t> </a:t>
            </a:r>
            <a:r>
              <a:rPr lang="tr-TR" dirty="0" smtClean="0"/>
              <a:t>- </a:t>
            </a:r>
            <a:r>
              <a:rPr lang="tr-TR" dirty="0" smtClean="0"/>
              <a:t>Yağlar </a:t>
            </a:r>
            <a:r>
              <a:rPr lang="tr-TR" dirty="0"/>
              <a:t>vücutta sentezlenemeyen yağ asitlerinin alınmasını sağlamaktadır. Özellikle bu yağ asitleri büyüme, gelişme ve deri sağlığı için oldukça önemlidir.</a:t>
            </a:r>
          </a:p>
          <a:p>
            <a:pPr marL="0" indent="0" fontAlgn="base">
              <a:buNone/>
            </a:pPr>
            <a:r>
              <a:rPr lang="tr-TR" dirty="0"/>
              <a:t> - Yağlar hücre zarı ve deriye esneklik sağlamaktadır.</a:t>
            </a:r>
          </a:p>
          <a:p>
            <a:pPr marL="0" indent="0" fontAlgn="base">
              <a:buNone/>
            </a:pPr>
            <a:r>
              <a:rPr lang="tr-TR" dirty="0"/>
              <a:t> - Vücutta sindirim sisteminin düzenli çalışmasına yardımcı olmaktadır</a:t>
            </a:r>
          </a:p>
          <a:p>
            <a:pPr marL="0" indent="0">
              <a:buNone/>
            </a:pPr>
            <a:endParaRPr lang="tr-TR" dirty="0"/>
          </a:p>
        </p:txBody>
      </p:sp>
    </p:spTree>
    <p:extLst>
      <p:ext uri="{BB962C8B-B14F-4D97-AF65-F5344CB8AC3E}">
        <p14:creationId xmlns:p14="http://schemas.microsoft.com/office/powerpoint/2010/main" val="2910029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i="1" dirty="0" smtClean="0"/>
              <a:t>SAĞLIKLI YAĞ KAYNAKLARI</a:t>
            </a:r>
            <a:r>
              <a:rPr lang="tr-TR" dirty="0" smtClean="0"/>
              <a:t/>
            </a:r>
            <a:br>
              <a:rPr lang="tr-TR" dirty="0" smtClean="0"/>
            </a:br>
            <a:endParaRPr lang="tr-TR" dirty="0"/>
          </a:p>
        </p:txBody>
      </p:sp>
      <p:sp>
        <p:nvSpPr>
          <p:cNvPr id="3" name="İçerik Yer Tutucusu 2"/>
          <p:cNvSpPr>
            <a:spLocks noGrp="1"/>
          </p:cNvSpPr>
          <p:nvPr>
            <p:ph sz="quarter" idx="1"/>
          </p:nvPr>
        </p:nvSpPr>
        <p:spPr/>
        <p:txBody>
          <a:bodyPr>
            <a:normAutofit/>
          </a:bodyPr>
          <a:lstStyle/>
          <a:p>
            <a:r>
              <a:rPr lang="tr-TR" dirty="0" smtClean="0"/>
              <a:t>Zeytinyağı</a:t>
            </a:r>
          </a:p>
          <a:p>
            <a:r>
              <a:rPr lang="tr-TR" b="1" dirty="0" smtClean="0"/>
              <a:t>Yağlı</a:t>
            </a:r>
            <a:r>
              <a:rPr lang="tr-TR" dirty="0" smtClean="0"/>
              <a:t> balıklar(somon, uskumru, kefal)</a:t>
            </a:r>
          </a:p>
          <a:p>
            <a:r>
              <a:rPr lang="tr-TR" dirty="0" smtClean="0"/>
              <a:t>Ceviz.</a:t>
            </a:r>
          </a:p>
          <a:p>
            <a:r>
              <a:rPr lang="tr-TR" dirty="0" smtClean="0"/>
              <a:t>Fındık.</a:t>
            </a:r>
          </a:p>
          <a:p>
            <a:r>
              <a:rPr lang="tr-TR" dirty="0" smtClean="0"/>
              <a:t>Badem.</a:t>
            </a:r>
          </a:p>
          <a:p>
            <a:r>
              <a:rPr lang="tr-TR" dirty="0" smtClean="0"/>
              <a:t>Avokado.</a:t>
            </a:r>
          </a:p>
          <a:p>
            <a:r>
              <a:rPr lang="tr-TR" dirty="0" smtClean="0"/>
              <a:t>Tam </a:t>
            </a:r>
            <a:r>
              <a:rPr lang="tr-TR" b="1" dirty="0" smtClean="0"/>
              <a:t>yağlı</a:t>
            </a:r>
            <a:r>
              <a:rPr lang="tr-TR" dirty="0" smtClean="0"/>
              <a:t> süt ürünleri.</a:t>
            </a:r>
          </a:p>
          <a:p>
            <a:endParaRPr lang="tr-TR" dirty="0"/>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3888" y="2852936"/>
            <a:ext cx="3816424" cy="2304256"/>
          </a:xfrm>
          <a:prstGeom prst="rect">
            <a:avLst/>
          </a:prstGeom>
        </p:spPr>
      </p:pic>
    </p:spTree>
    <p:extLst>
      <p:ext uri="{BB962C8B-B14F-4D97-AF65-F5344CB8AC3E}">
        <p14:creationId xmlns:p14="http://schemas.microsoft.com/office/powerpoint/2010/main" val="1219920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10166" y="548680"/>
            <a:ext cx="4665890" cy="5616624"/>
          </a:xfrm>
        </p:spPr>
        <p:txBody>
          <a:bodyPr>
            <a:normAutofit fontScale="92500" lnSpcReduction="10000"/>
          </a:bodyPr>
          <a:lstStyle/>
          <a:p>
            <a:pPr marL="0" indent="0">
              <a:buNone/>
            </a:pPr>
            <a:r>
              <a:rPr lang="tr-TR" dirty="0" smtClean="0"/>
              <a:t>• </a:t>
            </a:r>
            <a:r>
              <a:rPr lang="tr-TR" sz="2600" dirty="0" smtClean="0"/>
              <a:t>KALSİYUM</a:t>
            </a:r>
          </a:p>
          <a:p>
            <a:pPr marL="0" indent="0">
              <a:buNone/>
            </a:pPr>
            <a:endParaRPr lang="tr-TR" sz="3500" dirty="0" smtClean="0"/>
          </a:p>
          <a:p>
            <a:pPr marL="0" indent="0">
              <a:buNone/>
            </a:pPr>
            <a:r>
              <a:rPr lang="tr-TR" sz="3000" dirty="0" smtClean="0"/>
              <a:t>  </a:t>
            </a:r>
            <a:r>
              <a:rPr lang="tr-TR" sz="2600" dirty="0" smtClean="0"/>
              <a:t>Kemiklerin </a:t>
            </a:r>
            <a:r>
              <a:rPr lang="tr-TR" sz="2600" dirty="0"/>
              <a:t>doğal yapısını oluşturur ve kemik yoğunluğunun korunmasını, kemiklerin güçlü ve sağlam olmasını sağlar. </a:t>
            </a:r>
            <a:r>
              <a:rPr lang="tr-TR" sz="2600" dirty="0" smtClean="0"/>
              <a:t>Kasların </a:t>
            </a:r>
            <a:r>
              <a:rPr lang="tr-TR" sz="2600" dirty="0"/>
              <a:t>kasılmasında görev </a:t>
            </a:r>
            <a:r>
              <a:rPr lang="tr-TR" sz="2600" dirty="0" smtClean="0"/>
              <a:t>alır.</a:t>
            </a:r>
            <a:r>
              <a:rPr lang="tr-TR" sz="2600" dirty="0"/>
              <a:t> </a:t>
            </a:r>
            <a:endParaRPr lang="tr-TR" sz="2600" dirty="0" smtClean="0"/>
          </a:p>
          <a:p>
            <a:pPr marL="0" indent="0">
              <a:buNone/>
            </a:pPr>
            <a:r>
              <a:rPr lang="tr-TR" sz="2600" dirty="0" smtClean="0"/>
              <a:t>  Kemik kütlesinin %45'i ergenlik  döneminde oluştuğundan</a:t>
            </a:r>
            <a:r>
              <a:rPr lang="tr-TR" sz="2600" dirty="0"/>
              <a:t> </a:t>
            </a:r>
            <a:r>
              <a:rPr lang="tr-TR" sz="2600" dirty="0" smtClean="0"/>
              <a:t>bu dönemde uygun miktarda kalsiyum almak çok önemlidir.</a:t>
            </a:r>
          </a:p>
          <a:p>
            <a:pPr marL="0" indent="0">
              <a:buNone/>
            </a:pPr>
            <a:r>
              <a:rPr lang="tr-TR" sz="2800" dirty="0" smtClean="0"/>
              <a:t>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1844824"/>
            <a:ext cx="3600400" cy="2304256"/>
          </a:xfrm>
          <a:prstGeom prst="rect">
            <a:avLst/>
          </a:prstGeom>
        </p:spPr>
      </p:pic>
    </p:spTree>
    <p:extLst>
      <p:ext uri="{BB962C8B-B14F-4D97-AF65-F5344CB8AC3E}">
        <p14:creationId xmlns:p14="http://schemas.microsoft.com/office/powerpoint/2010/main" val="1217845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smtClean="0"/>
              <a:t>KALSİYUM İÇEREN BESİNLER</a:t>
            </a:r>
            <a:endParaRPr lang="tr-TR" i="1" dirty="0"/>
          </a:p>
        </p:txBody>
      </p:sp>
      <p:sp>
        <p:nvSpPr>
          <p:cNvPr id="3" name="İçerik Yer Tutucusu 2"/>
          <p:cNvSpPr>
            <a:spLocks noGrp="1"/>
          </p:cNvSpPr>
          <p:nvPr>
            <p:ph sz="quarter" idx="1"/>
          </p:nvPr>
        </p:nvSpPr>
        <p:spPr>
          <a:xfrm>
            <a:off x="457200" y="1600200"/>
            <a:ext cx="4906888" cy="4565104"/>
          </a:xfrm>
        </p:spPr>
        <p:txBody>
          <a:bodyPr>
            <a:normAutofit fontScale="40000" lnSpcReduction="20000"/>
          </a:bodyPr>
          <a:lstStyle/>
          <a:p>
            <a:r>
              <a:rPr lang="tr-TR" sz="5900" dirty="0" smtClean="0"/>
              <a:t>Yoğurt</a:t>
            </a:r>
            <a:r>
              <a:rPr lang="tr-TR" sz="5900" dirty="0"/>
              <a:t>, peynir gibi süt ve süt ürünleridir</a:t>
            </a:r>
            <a:r>
              <a:rPr lang="tr-TR" sz="5900" dirty="0" smtClean="0"/>
              <a:t>.</a:t>
            </a:r>
          </a:p>
          <a:p>
            <a:r>
              <a:rPr lang="tr-TR" sz="5900" dirty="0" smtClean="0"/>
              <a:t>Pekmez</a:t>
            </a:r>
            <a:r>
              <a:rPr lang="tr-TR" sz="5900" dirty="0"/>
              <a:t>, susam, fındık, fıstık ve benzeri yağlı </a:t>
            </a:r>
            <a:r>
              <a:rPr lang="tr-TR" sz="5900" dirty="0" smtClean="0"/>
              <a:t>tohumlar</a:t>
            </a:r>
          </a:p>
          <a:p>
            <a:r>
              <a:rPr lang="tr-TR" sz="5900" dirty="0"/>
              <a:t>Y</a:t>
            </a:r>
            <a:r>
              <a:rPr lang="tr-TR" sz="5900" dirty="0" smtClean="0"/>
              <a:t>eşil </a:t>
            </a:r>
            <a:r>
              <a:rPr lang="tr-TR" sz="5900" dirty="0"/>
              <a:t>yapraklı </a:t>
            </a:r>
            <a:r>
              <a:rPr lang="tr-TR" sz="5900" dirty="0" smtClean="0"/>
              <a:t>sebzeler</a:t>
            </a:r>
          </a:p>
          <a:p>
            <a:r>
              <a:rPr lang="tr-TR" sz="5900" dirty="0"/>
              <a:t>K</a:t>
            </a:r>
            <a:r>
              <a:rPr lang="tr-TR" sz="5900" dirty="0" smtClean="0"/>
              <a:t>uru </a:t>
            </a:r>
            <a:r>
              <a:rPr lang="tr-TR" sz="5900" dirty="0"/>
              <a:t>baklagiller </a:t>
            </a:r>
          </a:p>
          <a:p>
            <a:r>
              <a:rPr lang="tr-TR" sz="5900" dirty="0"/>
              <a:t>K</a:t>
            </a:r>
            <a:r>
              <a:rPr lang="tr-TR" sz="5900" dirty="0" smtClean="0"/>
              <a:t>urutulmuş </a:t>
            </a:r>
            <a:r>
              <a:rPr lang="tr-TR" sz="5900" dirty="0"/>
              <a:t>meyvelerdir. </a:t>
            </a:r>
            <a:endParaRPr lang="tr-TR" sz="5900" dirty="0" smtClean="0"/>
          </a:p>
          <a:p>
            <a:r>
              <a:rPr lang="tr-TR" sz="5900" dirty="0" smtClean="0"/>
              <a:t>Yeşil sebzeler</a:t>
            </a:r>
          </a:p>
          <a:p>
            <a:r>
              <a:rPr lang="tr-TR" sz="5900" dirty="0"/>
              <a:t>Y</a:t>
            </a:r>
            <a:r>
              <a:rPr lang="tr-TR" sz="5900" dirty="0" smtClean="0"/>
              <a:t>umurta</a:t>
            </a:r>
            <a:r>
              <a:rPr lang="tr-TR" sz="5900" dirty="0"/>
              <a:t>, </a:t>
            </a:r>
            <a:endParaRPr lang="tr-TR" sz="5900" dirty="0" smtClean="0"/>
          </a:p>
          <a:p>
            <a:r>
              <a:rPr lang="tr-TR" sz="5900" dirty="0"/>
              <a:t>P</a:t>
            </a:r>
            <a:r>
              <a:rPr lang="tr-TR" sz="5900" dirty="0" smtClean="0"/>
              <a:t>ortakal</a:t>
            </a:r>
            <a:r>
              <a:rPr lang="tr-TR" sz="5900" dirty="0"/>
              <a:t>, mandalina, limon, çilek gibi </a:t>
            </a:r>
            <a:r>
              <a:rPr lang="tr-TR" sz="5900" dirty="0" smtClean="0"/>
              <a:t>besinlerdir.</a:t>
            </a:r>
            <a:endParaRPr lang="tr-TR" sz="5900" dirty="0"/>
          </a:p>
          <a:p>
            <a:pPr marL="0" indent="0">
              <a:buNone/>
            </a:pPr>
            <a:r>
              <a:rPr lang="tr-TR" dirty="0"/>
              <a:t/>
            </a:r>
            <a:br>
              <a:rPr lang="tr-TR" dirty="0"/>
            </a:b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1844824"/>
            <a:ext cx="3384376" cy="2926039"/>
          </a:xfrm>
          <a:prstGeom prst="rect">
            <a:avLst/>
          </a:prstGeom>
        </p:spPr>
      </p:pic>
    </p:spTree>
    <p:extLst>
      <p:ext uri="{BB962C8B-B14F-4D97-AF65-F5344CB8AC3E}">
        <p14:creationId xmlns:p14="http://schemas.microsoft.com/office/powerpoint/2010/main" val="1761600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620688"/>
            <a:ext cx="8219256" cy="5544616"/>
          </a:xfrm>
        </p:spPr>
        <p:txBody>
          <a:bodyPr>
            <a:normAutofit lnSpcReduction="10000"/>
          </a:bodyPr>
          <a:lstStyle/>
          <a:p>
            <a:pPr marL="0" indent="0">
              <a:buNone/>
            </a:pPr>
            <a:r>
              <a:rPr lang="tr-TR" sz="4200" dirty="0" smtClean="0"/>
              <a:t>• </a:t>
            </a:r>
            <a:r>
              <a:rPr lang="tr-TR" sz="2600" dirty="0" smtClean="0"/>
              <a:t>DEMİR</a:t>
            </a:r>
          </a:p>
          <a:p>
            <a:pPr marL="0" indent="0">
              <a:buNone/>
            </a:pPr>
            <a:r>
              <a:rPr lang="tr-TR" sz="2600" dirty="0"/>
              <a:t> </a:t>
            </a:r>
            <a:r>
              <a:rPr lang="tr-TR" sz="2600" dirty="0" smtClean="0"/>
              <a:t> Vücudumuzun </a:t>
            </a:r>
            <a:r>
              <a:rPr lang="tr-TR" sz="2600" dirty="0"/>
              <a:t>yaşamsal </a:t>
            </a:r>
            <a:r>
              <a:rPr lang="tr-TR" sz="2600" dirty="0" smtClean="0"/>
              <a:t>faaliyetlerini </a:t>
            </a:r>
            <a:r>
              <a:rPr lang="tr-TR" sz="2600" dirty="0"/>
              <a:t>yerine getirmesi için gerekli olan vitamin ve mineraller içinde en önemlilerinden biri demirdir</a:t>
            </a:r>
            <a:r>
              <a:rPr lang="tr-TR" sz="2600" dirty="0" smtClean="0"/>
              <a:t>. Vücut </a:t>
            </a:r>
            <a:r>
              <a:rPr lang="tr-TR" sz="2600" dirty="0"/>
              <a:t>tarafından üretilmediği için besinler yoluyla yeterli miktarda alınması gerekir</a:t>
            </a:r>
            <a:r>
              <a:rPr lang="tr-TR" sz="2600" dirty="0" smtClean="0"/>
              <a:t>.</a:t>
            </a:r>
          </a:p>
          <a:p>
            <a:pPr marL="0" indent="0">
              <a:buNone/>
            </a:pPr>
            <a:r>
              <a:rPr lang="tr-TR" sz="2600" dirty="0" smtClean="0"/>
              <a:t>   Demirin </a:t>
            </a:r>
            <a:r>
              <a:rPr lang="tr-TR" sz="2600" dirty="0"/>
              <a:t>en önemli görevlerinden biri; oksijen taşıyan kırmızı kan hücrelerinin yapımıdır. Yeterli demir olmadığında ise, vücut kan hücresi yapımında zorlanır ve </a:t>
            </a:r>
            <a:r>
              <a:rPr lang="tr-TR" sz="2600" dirty="0" smtClean="0"/>
              <a:t>doku-organlar, </a:t>
            </a:r>
            <a:r>
              <a:rPr lang="tr-TR" sz="2600" dirty="0"/>
              <a:t>düzgün çalışmaları için gerekli olan oksijeni alamazlar. Demir, bağışıklık sistemi ve zihinsel performans için de gereklidir. </a:t>
            </a:r>
          </a:p>
          <a:p>
            <a:endParaRPr lang="tr-TR" sz="2600" dirty="0"/>
          </a:p>
        </p:txBody>
      </p:sp>
    </p:spTree>
    <p:extLst>
      <p:ext uri="{BB962C8B-B14F-4D97-AF65-F5344CB8AC3E}">
        <p14:creationId xmlns:p14="http://schemas.microsoft.com/office/powerpoint/2010/main" val="2562433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smtClean="0"/>
              <a:t>DEMİR İÇEREN BESİNLER</a:t>
            </a:r>
            <a:endParaRPr lang="tr-TR" i="1" dirty="0"/>
          </a:p>
        </p:txBody>
      </p:sp>
      <p:sp>
        <p:nvSpPr>
          <p:cNvPr id="3" name="İçerik Yer Tutucusu 2"/>
          <p:cNvSpPr>
            <a:spLocks noGrp="1"/>
          </p:cNvSpPr>
          <p:nvPr>
            <p:ph sz="quarter" idx="1"/>
          </p:nvPr>
        </p:nvSpPr>
        <p:spPr>
          <a:xfrm>
            <a:off x="457200" y="1600200"/>
            <a:ext cx="6275040" cy="4525963"/>
          </a:xfrm>
        </p:spPr>
        <p:txBody>
          <a:bodyPr>
            <a:normAutofit lnSpcReduction="10000"/>
          </a:bodyPr>
          <a:lstStyle/>
          <a:p>
            <a:r>
              <a:rPr lang="tr-TR" dirty="0"/>
              <a:t>Kırmızı etler, sakatatlar, kümes hayvanları ve özellikle hindi, balık ve deniz </a:t>
            </a:r>
            <a:r>
              <a:rPr lang="tr-TR" dirty="0" smtClean="0"/>
              <a:t>ürünleri</a:t>
            </a:r>
          </a:p>
          <a:p>
            <a:r>
              <a:rPr lang="tr-TR" dirty="0" smtClean="0"/>
              <a:t>Yumurtalar</a:t>
            </a:r>
            <a:r>
              <a:rPr lang="tr-TR" dirty="0"/>
              <a:t>, </a:t>
            </a:r>
            <a:endParaRPr lang="tr-TR" dirty="0" smtClean="0"/>
          </a:p>
          <a:p>
            <a:r>
              <a:rPr lang="tr-TR" dirty="0"/>
              <a:t>S</a:t>
            </a:r>
            <a:r>
              <a:rPr lang="tr-TR" dirty="0" smtClean="0"/>
              <a:t>üt </a:t>
            </a:r>
            <a:r>
              <a:rPr lang="tr-TR" dirty="0"/>
              <a:t>ürünleri, </a:t>
            </a:r>
            <a:endParaRPr lang="tr-TR" dirty="0" smtClean="0"/>
          </a:p>
          <a:p>
            <a:r>
              <a:rPr lang="tr-TR" dirty="0"/>
              <a:t>B</a:t>
            </a:r>
            <a:r>
              <a:rPr lang="tr-TR" dirty="0" smtClean="0"/>
              <a:t>aklagiller</a:t>
            </a:r>
            <a:r>
              <a:rPr lang="tr-TR" dirty="0"/>
              <a:t>, </a:t>
            </a:r>
            <a:endParaRPr lang="tr-TR" dirty="0" smtClean="0"/>
          </a:p>
          <a:p>
            <a:r>
              <a:rPr lang="tr-TR" dirty="0"/>
              <a:t>K</a:t>
            </a:r>
            <a:r>
              <a:rPr lang="tr-TR" dirty="0" smtClean="0"/>
              <a:t>uruyemişler </a:t>
            </a:r>
            <a:r>
              <a:rPr lang="tr-TR" dirty="0"/>
              <a:t>ve yağlı tohumlar, </a:t>
            </a:r>
            <a:endParaRPr lang="tr-TR" dirty="0" smtClean="0"/>
          </a:p>
          <a:p>
            <a:r>
              <a:rPr lang="tr-TR" dirty="0"/>
              <a:t>K</a:t>
            </a:r>
            <a:r>
              <a:rPr lang="tr-TR" dirty="0" smtClean="0"/>
              <a:t>oyu </a:t>
            </a:r>
            <a:r>
              <a:rPr lang="tr-TR" dirty="0"/>
              <a:t>yeşil yapraklı sebzeler</a:t>
            </a:r>
            <a:r>
              <a:rPr lang="tr-TR" dirty="0" smtClean="0"/>
              <a:t>,</a:t>
            </a:r>
          </a:p>
          <a:p>
            <a:r>
              <a:rPr lang="tr-TR" dirty="0" smtClean="0"/>
              <a:t> Tam </a:t>
            </a:r>
            <a:r>
              <a:rPr lang="tr-TR" dirty="0"/>
              <a:t>tahıllar, </a:t>
            </a:r>
            <a:endParaRPr lang="tr-TR" dirty="0" smtClean="0"/>
          </a:p>
          <a:p>
            <a:r>
              <a:rPr lang="tr-TR" dirty="0"/>
              <a:t>M</a:t>
            </a:r>
            <a:r>
              <a:rPr lang="tr-TR" dirty="0" smtClean="0"/>
              <a:t>eyveler </a:t>
            </a:r>
            <a:r>
              <a:rPr lang="tr-TR" dirty="0"/>
              <a:t>ve özellikle kurutulmuş </a:t>
            </a:r>
            <a:r>
              <a:rPr lang="tr-TR" dirty="0" smtClean="0"/>
              <a:t>meyveler</a:t>
            </a:r>
            <a:endParaRPr lang="tr-TR" dirty="0"/>
          </a:p>
        </p:txBody>
      </p:sp>
      <p:pic>
        <p:nvPicPr>
          <p:cNvPr id="4" name="İçerik Yer Tutucusu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2708920"/>
            <a:ext cx="2952328" cy="2863205"/>
          </a:xfrm>
          <a:prstGeom prst="rect">
            <a:avLst/>
          </a:prstGeom>
        </p:spPr>
      </p:pic>
    </p:spTree>
    <p:extLst>
      <p:ext uri="{BB962C8B-B14F-4D97-AF65-F5344CB8AC3E}">
        <p14:creationId xmlns:p14="http://schemas.microsoft.com/office/powerpoint/2010/main" val="3837455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Adölesan Nasıl Beslenmeli?</a:t>
            </a:r>
            <a:endParaRPr lang="tr-TR" dirty="0"/>
          </a:p>
        </p:txBody>
      </p:sp>
      <p:sp>
        <p:nvSpPr>
          <p:cNvPr id="3" name="İçerik Yer Tutucusu 2"/>
          <p:cNvSpPr>
            <a:spLocks noGrp="1"/>
          </p:cNvSpPr>
          <p:nvPr>
            <p:ph sz="quarter" idx="1"/>
          </p:nvPr>
        </p:nvSpPr>
        <p:spPr>
          <a:xfrm>
            <a:off x="611560" y="1628800"/>
            <a:ext cx="4608512" cy="4525963"/>
          </a:xfrm>
        </p:spPr>
        <p:txBody>
          <a:bodyPr>
            <a:normAutofit/>
          </a:bodyPr>
          <a:lstStyle/>
          <a:p>
            <a:pPr marL="0" indent="0">
              <a:buNone/>
            </a:pPr>
            <a:r>
              <a:rPr lang="tr-TR" dirty="0" smtClean="0"/>
              <a:t>• Mutlaka kahvaltı yapmalı </a:t>
            </a:r>
          </a:p>
          <a:p>
            <a:pPr marL="0" indent="0">
              <a:buNone/>
            </a:pPr>
            <a:r>
              <a:rPr lang="tr-TR" dirty="0" smtClean="0"/>
              <a:t>• Günde en az 8 bardak su içmeli </a:t>
            </a:r>
          </a:p>
          <a:p>
            <a:pPr marL="0" indent="0">
              <a:buNone/>
            </a:pPr>
            <a:r>
              <a:rPr lang="tr-TR" dirty="0" smtClean="0"/>
              <a:t>• Yağlı ve şekerli yiyeceklerden uzak durmalı</a:t>
            </a:r>
          </a:p>
          <a:p>
            <a:pPr marL="0" indent="0">
              <a:buNone/>
            </a:pPr>
            <a:r>
              <a:rPr lang="tr-TR" dirty="0" smtClean="0"/>
              <a:t>• Fastfood tüketimini en aza indirilmeli</a:t>
            </a:r>
          </a:p>
          <a:p>
            <a:pPr marL="0" indent="0">
              <a:buNone/>
            </a:pPr>
            <a:r>
              <a:rPr lang="tr-TR" dirty="0" smtClean="0"/>
              <a:t>• Hayvansal protein kaynakları ihmal etmemeli </a:t>
            </a:r>
          </a:p>
          <a:p>
            <a:pPr marL="0" indent="0">
              <a:buNone/>
            </a:pPr>
            <a:r>
              <a:rPr lang="tr-TR" dirty="0" smtClean="0"/>
              <a:t>• Süt ve ürünlerine önem vermeli </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7" y="1628800"/>
            <a:ext cx="3024336" cy="2088232"/>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6097" y="4005064"/>
            <a:ext cx="3024336" cy="2038549"/>
          </a:xfrm>
          <a:prstGeom prst="rect">
            <a:avLst/>
          </a:prstGeom>
        </p:spPr>
      </p:pic>
    </p:spTree>
    <p:extLst>
      <p:ext uri="{BB962C8B-B14F-4D97-AF65-F5344CB8AC3E}">
        <p14:creationId xmlns:p14="http://schemas.microsoft.com/office/powerpoint/2010/main" val="635587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4834880" cy="5505475"/>
          </a:xfrm>
        </p:spPr>
        <p:txBody>
          <a:bodyPr>
            <a:normAutofit/>
          </a:bodyPr>
          <a:lstStyle/>
          <a:p>
            <a:pPr marL="0" indent="0">
              <a:buNone/>
            </a:pPr>
            <a:r>
              <a:rPr lang="tr-TR" dirty="0" smtClean="0"/>
              <a:t>• Daha az meşrubat içmeli</a:t>
            </a:r>
          </a:p>
          <a:p>
            <a:pPr marL="0" indent="0">
              <a:buNone/>
            </a:pPr>
            <a:r>
              <a:rPr lang="tr-TR" dirty="0" smtClean="0"/>
              <a:t>• Günde en az 5 değişik sebze ve meyve yemeli</a:t>
            </a:r>
          </a:p>
          <a:p>
            <a:pPr marL="0" indent="0">
              <a:buNone/>
            </a:pPr>
            <a:r>
              <a:rPr lang="tr-TR" dirty="0" smtClean="0"/>
              <a:t>• Tükettiği lifli besinleri arttırmalı </a:t>
            </a:r>
          </a:p>
          <a:p>
            <a:pPr marL="0" indent="0">
              <a:buNone/>
            </a:pPr>
            <a:r>
              <a:rPr lang="tr-TR" dirty="0" smtClean="0"/>
              <a:t>• Her gün ekmek, makarna, patates ve benzeri ile kompleks karbonhidrat tüketmeli</a:t>
            </a:r>
            <a:endParaRPr lang="tr-TR"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1052736"/>
            <a:ext cx="3600400" cy="3942403"/>
          </a:xfrm>
          <a:prstGeom prst="rect">
            <a:avLst/>
          </a:prstGeom>
        </p:spPr>
      </p:pic>
    </p:spTree>
    <p:extLst>
      <p:ext uri="{BB962C8B-B14F-4D97-AF65-F5344CB8AC3E}">
        <p14:creationId xmlns:p14="http://schemas.microsoft.com/office/powerpoint/2010/main" val="1100903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fontScale="92500"/>
          </a:bodyPr>
          <a:lstStyle/>
          <a:p>
            <a:pPr marL="0" indent="0">
              <a:buNone/>
            </a:pPr>
            <a:r>
              <a:rPr lang="tr-TR" i="1" dirty="0" smtClean="0"/>
              <a:t>                </a:t>
            </a:r>
          </a:p>
          <a:p>
            <a:pPr marL="0" indent="0">
              <a:buNone/>
            </a:pPr>
            <a:endParaRPr lang="tr-TR" i="1" dirty="0"/>
          </a:p>
          <a:p>
            <a:pPr marL="0" indent="0">
              <a:buNone/>
            </a:pPr>
            <a:endParaRPr lang="tr-TR" i="1" dirty="0" smtClean="0"/>
          </a:p>
          <a:p>
            <a:pPr marL="0" indent="0">
              <a:buNone/>
            </a:pPr>
            <a:endParaRPr lang="tr-TR" i="1" dirty="0"/>
          </a:p>
          <a:p>
            <a:pPr marL="0" indent="0">
              <a:buNone/>
            </a:pPr>
            <a:r>
              <a:rPr lang="tr-TR" sz="2800" i="1" dirty="0" smtClean="0"/>
              <a:t>              SAĞLIKLI GÜNLER DİLERİM</a:t>
            </a:r>
          </a:p>
          <a:p>
            <a:endParaRPr lang="tr-TR" dirty="0"/>
          </a:p>
          <a:p>
            <a:endParaRPr lang="tr-TR" dirty="0" smtClean="0"/>
          </a:p>
          <a:p>
            <a:endParaRPr lang="tr-TR" dirty="0"/>
          </a:p>
          <a:p>
            <a:endParaRPr lang="tr-TR" dirty="0" smtClean="0"/>
          </a:p>
          <a:p>
            <a:pPr marL="0" indent="0">
              <a:buNone/>
            </a:pPr>
            <a:r>
              <a:rPr lang="tr-TR" dirty="0" smtClean="0"/>
              <a:t>                                                             Okul Hemşiresi</a:t>
            </a:r>
            <a:endParaRPr lang="tr-TR" dirty="0"/>
          </a:p>
          <a:p>
            <a:pPr marL="0" indent="0">
              <a:buNone/>
            </a:pPr>
            <a:r>
              <a:rPr lang="tr-TR" dirty="0" smtClean="0"/>
              <a:t>                                                             Sibel ÖZDEMİR</a:t>
            </a:r>
            <a:endParaRPr lang="tr-TR" dirty="0"/>
          </a:p>
        </p:txBody>
      </p:sp>
    </p:spTree>
    <p:extLst>
      <p:ext uri="{BB962C8B-B14F-4D97-AF65-F5344CB8AC3E}">
        <p14:creationId xmlns:p14="http://schemas.microsoft.com/office/powerpoint/2010/main" val="3815317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smtClean="0"/>
              <a:t>ADÖLESAN DÖNEM NEDİR?</a:t>
            </a:r>
            <a:endParaRPr lang="tr-TR" i="1" dirty="0"/>
          </a:p>
        </p:txBody>
      </p:sp>
      <p:sp>
        <p:nvSpPr>
          <p:cNvPr id="3" name="İçerik Yer Tutucusu 2"/>
          <p:cNvSpPr>
            <a:spLocks noGrp="1"/>
          </p:cNvSpPr>
          <p:nvPr>
            <p:ph sz="quarter" idx="1"/>
          </p:nvPr>
        </p:nvSpPr>
        <p:spPr/>
        <p:txBody>
          <a:bodyPr>
            <a:normAutofit/>
          </a:bodyPr>
          <a:lstStyle/>
          <a:p>
            <a:pPr marL="0" indent="0">
              <a:buNone/>
            </a:pPr>
            <a:r>
              <a:rPr lang="tr-TR" dirty="0" smtClean="0"/>
              <a:t>   Dünya </a:t>
            </a:r>
            <a:r>
              <a:rPr lang="tr-TR" dirty="0"/>
              <a:t>Sağlık Örgütünün tanımına göre </a:t>
            </a:r>
            <a:r>
              <a:rPr lang="tr-TR" dirty="0" smtClean="0"/>
              <a:t>Adölesan Dönem </a:t>
            </a:r>
            <a:r>
              <a:rPr lang="tr-TR" dirty="0"/>
              <a:t>10-19 yaşları arasını </a:t>
            </a:r>
            <a:r>
              <a:rPr lang="tr-TR" dirty="0" smtClean="0"/>
              <a:t>kapsar.</a:t>
            </a:r>
          </a:p>
          <a:p>
            <a:pPr marL="0" indent="0">
              <a:buNone/>
            </a:pPr>
            <a:r>
              <a:rPr lang="tr-TR" dirty="0" smtClean="0"/>
              <a:t>   Adölesan Dönem (Ergenlik); çocukluk </a:t>
            </a:r>
            <a:r>
              <a:rPr lang="tr-TR" dirty="0"/>
              <a:t>ile yetişkinlik arasında bir köprüdür. Bu dönemde, çocuklar hızla büyüme ve olgunlaşma sürecine girer. Fiziksel olarak vücutlarında belirgin değişiklikler yaşarlar. Ergenlik hormonlarının etkisiyle vücutları </a:t>
            </a:r>
            <a:r>
              <a:rPr lang="tr-TR" dirty="0" smtClean="0"/>
              <a:t>gelişir</a:t>
            </a:r>
            <a:r>
              <a:rPr lang="tr-TR" dirty="0"/>
              <a:t> </a:t>
            </a:r>
            <a:r>
              <a:rPr lang="tr-TR" dirty="0" smtClean="0"/>
              <a:t>ve değişime uğrar.</a:t>
            </a:r>
            <a:endParaRPr lang="tr-TR" dirty="0"/>
          </a:p>
        </p:txBody>
      </p:sp>
    </p:spTree>
    <p:extLst>
      <p:ext uri="{BB962C8B-B14F-4D97-AF65-F5344CB8AC3E}">
        <p14:creationId xmlns:p14="http://schemas.microsoft.com/office/powerpoint/2010/main" val="1875049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8229600" cy="5577483"/>
          </a:xfrm>
        </p:spPr>
        <p:txBody>
          <a:bodyPr/>
          <a:lstStyle/>
          <a:p>
            <a:pPr marL="0" indent="0">
              <a:buNone/>
            </a:pPr>
            <a:r>
              <a:rPr lang="tr-TR" dirty="0" smtClean="0"/>
              <a:t>   Bu dönemdeki fiziksel değişiklikler vücudun besin gereksinimlerini de değiştirmektedir . </a:t>
            </a:r>
          </a:p>
          <a:p>
            <a:pPr marL="0" indent="0">
              <a:buNone/>
            </a:pPr>
            <a:r>
              <a:rPr lang="tr-TR" dirty="0"/>
              <a:t> </a:t>
            </a:r>
            <a:r>
              <a:rPr lang="tr-TR" dirty="0" smtClean="0"/>
              <a:t>  Fiziksel değişikliklerle birlikte bu dönemde yeme alışkanlıkları ve besin seçimlerinde de değişiklik olmaktadır. </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3140968"/>
            <a:ext cx="6480720" cy="3024336"/>
          </a:xfrm>
          <a:prstGeom prst="rect">
            <a:avLst/>
          </a:prstGeom>
        </p:spPr>
      </p:pic>
    </p:spTree>
    <p:extLst>
      <p:ext uri="{BB962C8B-B14F-4D97-AF65-F5344CB8AC3E}">
        <p14:creationId xmlns:p14="http://schemas.microsoft.com/office/powerpoint/2010/main" val="2282398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714202"/>
          </a:xfrm>
        </p:spPr>
        <p:txBody>
          <a:bodyPr>
            <a:normAutofit fontScale="90000"/>
          </a:bodyPr>
          <a:lstStyle/>
          <a:p>
            <a:r>
              <a:rPr lang="tr-TR" i="1" dirty="0" smtClean="0"/>
              <a:t/>
            </a:r>
            <a:br>
              <a:rPr lang="tr-TR" i="1" dirty="0" smtClean="0"/>
            </a:br>
            <a:r>
              <a:rPr lang="tr-TR" i="1" dirty="0" smtClean="0"/>
              <a:t>ERGENLİK DÖNEMİNDE BESİN GEREKSİNİMLERİ</a:t>
            </a:r>
            <a:r>
              <a:rPr lang="tr-TR" dirty="0" smtClean="0"/>
              <a:t/>
            </a:r>
            <a:br>
              <a:rPr lang="tr-TR" dirty="0" smtClean="0"/>
            </a:br>
            <a:endParaRPr lang="tr-TR" dirty="0"/>
          </a:p>
        </p:txBody>
      </p:sp>
      <p:sp>
        <p:nvSpPr>
          <p:cNvPr id="3" name="İçerik Yer Tutucusu 2"/>
          <p:cNvSpPr>
            <a:spLocks noGrp="1"/>
          </p:cNvSpPr>
          <p:nvPr>
            <p:ph sz="quarter" idx="1"/>
          </p:nvPr>
        </p:nvSpPr>
        <p:spPr>
          <a:xfrm>
            <a:off x="457200" y="1268760"/>
            <a:ext cx="4690864" cy="4857403"/>
          </a:xfrm>
        </p:spPr>
        <p:txBody>
          <a:bodyPr>
            <a:normAutofit/>
          </a:bodyPr>
          <a:lstStyle/>
          <a:p>
            <a:pPr marL="0" indent="0">
              <a:buNone/>
            </a:pPr>
            <a:endParaRPr lang="tr-TR" dirty="0" smtClean="0"/>
          </a:p>
          <a:p>
            <a:pPr marL="0" indent="0">
              <a:buNone/>
            </a:pPr>
            <a:r>
              <a:rPr lang="tr-TR" dirty="0" smtClean="0"/>
              <a:t>Ergenlik döneminde büyüme ve aktivite için ek enerjiye gereksinim vardır. </a:t>
            </a:r>
          </a:p>
          <a:p>
            <a:pPr marL="0" indent="0">
              <a:buNone/>
            </a:pPr>
            <a:r>
              <a:rPr lang="tr-TR" dirty="0" smtClean="0"/>
              <a:t>Sağlıklı büyüme gelişme için ‘Ergen Birey’               bu enerjiyi besinlerden karşılamalıdır.</a:t>
            </a:r>
            <a:endParaRPr lang="tr-TR" dirty="0" smtClean="0"/>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0394" y="3615502"/>
            <a:ext cx="2562314" cy="2232248"/>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1340768"/>
            <a:ext cx="2442636" cy="2088232"/>
          </a:xfrm>
          <a:prstGeom prst="rect">
            <a:avLst/>
          </a:prstGeom>
        </p:spPr>
      </p:pic>
    </p:spTree>
    <p:extLst>
      <p:ext uri="{BB962C8B-B14F-4D97-AF65-F5344CB8AC3E}">
        <p14:creationId xmlns:p14="http://schemas.microsoft.com/office/powerpoint/2010/main" val="334809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normAutofit/>
          </a:bodyPr>
          <a:lstStyle/>
          <a:p>
            <a:pPr algn="just"/>
            <a:r>
              <a:rPr lang="tr-TR" i="1" dirty="0" smtClean="0"/>
              <a:t>Sağlıklı Büyüme Gelişmede Gerekli Olan Besinler;</a:t>
            </a:r>
            <a:endParaRPr lang="tr-TR" i="1" dirty="0"/>
          </a:p>
        </p:txBody>
      </p:sp>
      <p:sp>
        <p:nvSpPr>
          <p:cNvPr id="3" name="İçerik Yer Tutucusu 2"/>
          <p:cNvSpPr>
            <a:spLocks noGrp="1"/>
          </p:cNvSpPr>
          <p:nvPr>
            <p:ph sz="quarter" idx="1"/>
          </p:nvPr>
        </p:nvSpPr>
        <p:spPr>
          <a:xfrm>
            <a:off x="457200" y="1600200"/>
            <a:ext cx="8219256" cy="4205063"/>
          </a:xfrm>
        </p:spPr>
        <p:txBody>
          <a:bodyPr>
            <a:normAutofit/>
          </a:bodyPr>
          <a:lstStyle/>
          <a:p>
            <a:pPr marL="0" indent="0">
              <a:buNone/>
            </a:pPr>
            <a:r>
              <a:rPr lang="tr-TR" dirty="0" smtClean="0"/>
              <a:t>• PROTEİN</a:t>
            </a:r>
          </a:p>
          <a:p>
            <a:pPr marL="0" indent="0">
              <a:buNone/>
            </a:pPr>
            <a:r>
              <a:rPr lang="tr-TR" dirty="0" smtClean="0"/>
              <a:t> </a:t>
            </a:r>
            <a:r>
              <a:rPr lang="tr-TR" dirty="0" smtClean="0"/>
              <a:t>Hücre </a:t>
            </a:r>
            <a:r>
              <a:rPr lang="tr-TR" dirty="0"/>
              <a:t>büyümesini ve gelişmesini sağlayan protein, vücut tarafından üretilmediği için dışarıdan alınması gereklidir. Kasları güçlendirir, kansızlığı önler, vücut direncini yüksek tutar. Günlük olarak cildimizin, tırnaklarımızın, saçlarımızın ve kas dokularımızın yenilenmesine destek olur.</a:t>
            </a:r>
          </a:p>
        </p:txBody>
      </p:sp>
      <p:sp>
        <p:nvSpPr>
          <p:cNvPr id="4" name="Dikdörtgen 3"/>
          <p:cNvSpPr/>
          <p:nvPr/>
        </p:nvSpPr>
        <p:spPr>
          <a:xfrm>
            <a:off x="2286000" y="2690336"/>
            <a:ext cx="4572000" cy="369332"/>
          </a:xfrm>
          <a:prstGeom prst="rect">
            <a:avLst/>
          </a:prstGeom>
        </p:spPr>
        <p:txBody>
          <a:bodyPr>
            <a:spAutoFit/>
          </a:bodyPr>
          <a:lstStyle/>
          <a:p>
            <a:r>
              <a:rPr lang="tr-TR" dirty="0" smtClean="0"/>
              <a:t> </a:t>
            </a:r>
            <a:endParaRPr lang="tr-TR" dirty="0" smtClean="0"/>
          </a:p>
        </p:txBody>
      </p:sp>
    </p:spTree>
    <p:extLst>
      <p:ext uri="{BB962C8B-B14F-4D97-AF65-F5344CB8AC3E}">
        <p14:creationId xmlns:p14="http://schemas.microsoft.com/office/powerpoint/2010/main" val="407079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i="1" dirty="0" smtClean="0"/>
              <a:t>PROTEİNDEN ZENGİN BESİNLER</a:t>
            </a:r>
            <a:endParaRPr lang="tr-TR" i="1" dirty="0"/>
          </a:p>
        </p:txBody>
      </p:sp>
      <p:sp>
        <p:nvSpPr>
          <p:cNvPr id="3" name="İçerik Yer Tutucusu 2"/>
          <p:cNvSpPr>
            <a:spLocks noGrp="1"/>
          </p:cNvSpPr>
          <p:nvPr>
            <p:ph sz="quarter" idx="1"/>
          </p:nvPr>
        </p:nvSpPr>
        <p:spPr>
          <a:xfrm>
            <a:off x="457200" y="1600200"/>
            <a:ext cx="4690864" cy="4525963"/>
          </a:xfrm>
        </p:spPr>
        <p:txBody>
          <a:bodyPr/>
          <a:lstStyle/>
          <a:p>
            <a:r>
              <a:rPr lang="tr-TR" dirty="0" smtClean="0"/>
              <a:t>Kırmızı et, tavuk, hindi eti, deniz ürünleri, balık </a:t>
            </a:r>
          </a:p>
          <a:p>
            <a:r>
              <a:rPr lang="tr-TR" dirty="0"/>
              <a:t>S</a:t>
            </a:r>
            <a:r>
              <a:rPr lang="tr-TR" dirty="0" smtClean="0"/>
              <a:t>üt, peynir</a:t>
            </a:r>
          </a:p>
          <a:p>
            <a:r>
              <a:rPr lang="tr-TR" dirty="0"/>
              <a:t>B</a:t>
            </a:r>
            <a:r>
              <a:rPr lang="tr-TR" dirty="0" smtClean="0"/>
              <a:t>ezelye,</a:t>
            </a:r>
          </a:p>
          <a:p>
            <a:r>
              <a:rPr lang="tr-TR" dirty="0"/>
              <a:t>M</a:t>
            </a:r>
            <a:r>
              <a:rPr lang="tr-TR" dirty="0" smtClean="0"/>
              <a:t>ercimek, </a:t>
            </a:r>
          </a:p>
          <a:p>
            <a:r>
              <a:rPr lang="tr-TR" dirty="0"/>
              <a:t>K</a:t>
            </a:r>
            <a:r>
              <a:rPr lang="tr-TR" dirty="0" smtClean="0"/>
              <a:t>eten tohumu, badem, fındık, kabak çekirdeği</a:t>
            </a:r>
          </a:p>
          <a:p>
            <a:endParaRPr lang="tr-TR" dirty="0"/>
          </a:p>
        </p:txBody>
      </p:sp>
      <p:pic>
        <p:nvPicPr>
          <p:cNvPr id="4" name="İçerik Yer Tutucusu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2564904"/>
            <a:ext cx="3428609" cy="2376264"/>
          </a:xfrm>
          <a:prstGeom prst="rect">
            <a:avLst/>
          </a:prstGeom>
        </p:spPr>
      </p:pic>
    </p:spTree>
    <p:extLst>
      <p:ext uri="{BB962C8B-B14F-4D97-AF65-F5344CB8AC3E}">
        <p14:creationId xmlns:p14="http://schemas.microsoft.com/office/powerpoint/2010/main" val="2934674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8229600" cy="5433467"/>
          </a:xfrm>
        </p:spPr>
        <p:txBody>
          <a:bodyPr>
            <a:normAutofit/>
          </a:bodyPr>
          <a:lstStyle/>
          <a:p>
            <a:endParaRPr lang="tr-TR" dirty="0" smtClean="0"/>
          </a:p>
          <a:p>
            <a:pPr marL="0" indent="0">
              <a:buNone/>
            </a:pPr>
            <a:r>
              <a:rPr lang="tr-TR" dirty="0" smtClean="0"/>
              <a:t>• KARBONHİDRAT</a:t>
            </a:r>
          </a:p>
          <a:p>
            <a:pPr marL="0" indent="0">
              <a:buNone/>
            </a:pPr>
            <a:endParaRPr lang="tr-TR" dirty="0" smtClean="0"/>
          </a:p>
          <a:p>
            <a:pPr marL="0" indent="0">
              <a:buNone/>
            </a:pPr>
            <a:r>
              <a:rPr lang="tr-TR" dirty="0" smtClean="0"/>
              <a:t> </a:t>
            </a:r>
            <a:r>
              <a:rPr lang="tr-TR" dirty="0"/>
              <a:t>Temel besin maddelerinden biri olan, insan vücudunun temel enerji kaynağını oluşturan karbonhidratlar, vücudumuzda enerji elde etmek için kullanılan </a:t>
            </a:r>
            <a:r>
              <a:rPr lang="tr-TR" dirty="0" smtClean="0"/>
              <a:t>önemli bir besin </a:t>
            </a:r>
            <a:r>
              <a:rPr lang="tr-TR" dirty="0"/>
              <a:t>öğesidir</a:t>
            </a:r>
            <a:r>
              <a:rPr lang="tr-TR" dirty="0" smtClean="0"/>
              <a:t>.</a:t>
            </a:r>
          </a:p>
          <a:p>
            <a:pPr marL="0" indent="0">
              <a:buNone/>
            </a:pPr>
            <a:r>
              <a:rPr lang="tr-TR" dirty="0" smtClean="0"/>
              <a:t> Beyin </a:t>
            </a:r>
            <a:r>
              <a:rPr lang="tr-TR" dirty="0"/>
              <a:t>ve sindirim sistemi başta olmak üzere vücudumuzdaki birçok organ enerji gereksinimlerini karbonhidratlardan karşılamaktadır. Enerji gereksinimi; yaş, cinsiyet, vücut ağırlığı, fiziksel aktivite, ergenlik ve büyüme hızına göre değişmektedir.</a:t>
            </a:r>
            <a:endParaRPr lang="tr-TR" dirty="0" smtClean="0"/>
          </a:p>
          <a:p>
            <a:endParaRPr lang="tr-TR" dirty="0"/>
          </a:p>
        </p:txBody>
      </p:sp>
    </p:spTree>
    <p:extLst>
      <p:ext uri="{BB962C8B-B14F-4D97-AF65-F5344CB8AC3E}">
        <p14:creationId xmlns:p14="http://schemas.microsoft.com/office/powerpoint/2010/main" val="4117665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i="1" dirty="0" smtClean="0"/>
              <a:t>KARBONHİDRAT İÇEREN BESİNLER</a:t>
            </a:r>
            <a:endParaRPr lang="tr-TR" sz="3600" i="1" dirty="0"/>
          </a:p>
        </p:txBody>
      </p:sp>
      <p:sp>
        <p:nvSpPr>
          <p:cNvPr id="3" name="İçerik Yer Tutucusu 2"/>
          <p:cNvSpPr>
            <a:spLocks noGrp="1"/>
          </p:cNvSpPr>
          <p:nvPr>
            <p:ph sz="quarter" idx="1"/>
          </p:nvPr>
        </p:nvSpPr>
        <p:spPr>
          <a:xfrm>
            <a:off x="457200" y="1600200"/>
            <a:ext cx="5194920" cy="4525963"/>
          </a:xfrm>
        </p:spPr>
        <p:txBody>
          <a:bodyPr>
            <a:normAutofit fontScale="92500" lnSpcReduction="10000"/>
          </a:bodyPr>
          <a:lstStyle/>
          <a:p>
            <a:r>
              <a:rPr lang="tr-TR" dirty="0"/>
              <a:t>Pirinç, buğday ve arpa gibi tahıllar</a:t>
            </a:r>
          </a:p>
          <a:p>
            <a:r>
              <a:rPr lang="tr-TR" dirty="0"/>
              <a:t>Ekmek çeşitleri</a:t>
            </a:r>
          </a:p>
          <a:p>
            <a:r>
              <a:rPr lang="tr-TR" dirty="0"/>
              <a:t>Makarna ve mısır gevreği</a:t>
            </a:r>
          </a:p>
          <a:p>
            <a:r>
              <a:rPr lang="tr-TR" dirty="0"/>
              <a:t>Karpuz, muz, ananas, kayısı, armut, incir, portakal ve üzüm gibi </a:t>
            </a:r>
            <a:r>
              <a:rPr lang="tr-TR" dirty="0" smtClean="0"/>
              <a:t>meyveler</a:t>
            </a:r>
            <a:endParaRPr lang="tr-TR" dirty="0"/>
          </a:p>
          <a:p>
            <a:r>
              <a:rPr lang="tr-TR" dirty="0"/>
              <a:t>Bezelye, börülce, fasulye ve nohut gibi baklagiller </a:t>
            </a:r>
          </a:p>
          <a:p>
            <a:r>
              <a:rPr lang="tr-TR" dirty="0"/>
              <a:t>Havuç, patates ve mısır gibi kök sebzeler</a:t>
            </a:r>
          </a:p>
          <a:p>
            <a:r>
              <a:rPr lang="tr-TR" dirty="0"/>
              <a:t>Hurma</a:t>
            </a:r>
          </a:p>
          <a:p>
            <a:r>
              <a:rPr lang="tr-TR" dirty="0"/>
              <a:t>Kuru üzüm</a:t>
            </a:r>
          </a:p>
          <a:p>
            <a:pPr marL="0" indent="0">
              <a:buNone/>
            </a:pPr>
            <a:endParaRPr lang="tr-TR" b="1"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90267" y="2204864"/>
            <a:ext cx="3312368" cy="2999687"/>
          </a:xfrm>
          <a:prstGeom prst="rect">
            <a:avLst/>
          </a:prstGeom>
        </p:spPr>
      </p:pic>
    </p:spTree>
    <p:extLst>
      <p:ext uri="{BB962C8B-B14F-4D97-AF65-F5344CB8AC3E}">
        <p14:creationId xmlns:p14="http://schemas.microsoft.com/office/powerpoint/2010/main" val="3501043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7"/>
            <a:ext cx="8229600" cy="3024336"/>
          </a:xfrm>
        </p:spPr>
        <p:txBody>
          <a:bodyPr/>
          <a:lstStyle/>
          <a:p>
            <a:pPr marL="0" indent="0">
              <a:buNone/>
            </a:pPr>
            <a:r>
              <a:rPr lang="tr-TR" dirty="0" smtClean="0"/>
              <a:t>• YAĞ VE YAĞ ASİTLERİ</a:t>
            </a:r>
          </a:p>
          <a:p>
            <a:pPr marL="0" indent="0">
              <a:buNone/>
            </a:pPr>
            <a:r>
              <a:rPr lang="tr-TR" dirty="0" smtClean="0"/>
              <a:t> En </a:t>
            </a:r>
            <a:r>
              <a:rPr lang="tr-TR" dirty="0"/>
              <a:t>önemli görevi enerji ihtiyacını karşılamak olan yağların başka pek çok görevi de bulunmaktadır. Yağların vücutta görevlerini şu şekilde sıralayabiliriz:</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3501008"/>
            <a:ext cx="4752528" cy="2520280"/>
          </a:xfrm>
          <a:prstGeom prst="rect">
            <a:avLst/>
          </a:prstGeom>
        </p:spPr>
      </p:pic>
    </p:spTree>
    <p:extLst>
      <p:ext uri="{BB962C8B-B14F-4D97-AF65-F5344CB8AC3E}">
        <p14:creationId xmlns:p14="http://schemas.microsoft.com/office/powerpoint/2010/main" val="13205486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48836</TotalTime>
  <Words>575</Words>
  <Application>Microsoft Office PowerPoint</Application>
  <PresentationFormat>Ekran Gösterisi (4:3)</PresentationFormat>
  <Paragraphs>99</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Cumba</vt:lpstr>
      <vt:lpstr>ADÖLESAN DÖNEMDE SAĞLIKLI VE DENGELİ BESLENME</vt:lpstr>
      <vt:lpstr>ADÖLESAN DÖNEM NEDİR?</vt:lpstr>
      <vt:lpstr>PowerPoint Sunusu</vt:lpstr>
      <vt:lpstr> ERGENLİK DÖNEMİNDE BESİN GEREKSİNİMLERİ </vt:lpstr>
      <vt:lpstr>Sağlıklı Büyüme Gelişmede Gerekli Olan Besinler;</vt:lpstr>
      <vt:lpstr>PROTEİNDEN ZENGİN BESİNLER</vt:lpstr>
      <vt:lpstr>PowerPoint Sunusu</vt:lpstr>
      <vt:lpstr>KARBONHİDRAT İÇEREN BESİNLER</vt:lpstr>
      <vt:lpstr>PowerPoint Sunusu</vt:lpstr>
      <vt:lpstr>PowerPoint Sunusu</vt:lpstr>
      <vt:lpstr>SAĞLIKLI YAĞ KAYNAKLARI </vt:lpstr>
      <vt:lpstr>PowerPoint Sunusu</vt:lpstr>
      <vt:lpstr>KALSİYUM İÇEREN BESİNLER</vt:lpstr>
      <vt:lpstr>PowerPoint Sunusu</vt:lpstr>
      <vt:lpstr>DEMİR İÇEREN BESİNLER</vt:lpstr>
      <vt:lpstr>Adölesan Nasıl Beslenmeli?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ADÖLESAN DÖNEMDE SAĞLIKLI VE DENGELİ BESLENME</dc:title>
  <dc:creator>User</dc:creator>
  <cp:lastModifiedBy>User</cp:lastModifiedBy>
  <cp:revision>59</cp:revision>
  <dcterms:created xsi:type="dcterms:W3CDTF">2023-11-28T18:59:10Z</dcterms:created>
  <dcterms:modified xsi:type="dcterms:W3CDTF">2024-01-01T16:55:35Z</dcterms:modified>
</cp:coreProperties>
</file>